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709" r:id="rId5"/>
    <p:sldMasterId id="2147483721" r:id="rId6"/>
    <p:sldMasterId id="2147483734" r:id="rId7"/>
  </p:sldMasterIdLst>
  <p:notesMasterIdLst>
    <p:notesMasterId r:id="rId38"/>
  </p:notesMasterIdLst>
  <p:sldIdLst>
    <p:sldId id="256" r:id="rId8"/>
    <p:sldId id="258" r:id="rId9"/>
    <p:sldId id="257" r:id="rId10"/>
    <p:sldId id="261" r:id="rId11"/>
    <p:sldId id="262" r:id="rId12"/>
    <p:sldId id="263" r:id="rId13"/>
    <p:sldId id="274" r:id="rId14"/>
    <p:sldId id="275" r:id="rId15"/>
    <p:sldId id="276" r:id="rId16"/>
    <p:sldId id="264" r:id="rId17"/>
    <p:sldId id="277" r:id="rId18"/>
    <p:sldId id="265" r:id="rId19"/>
    <p:sldId id="278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59" r:id="rId28"/>
    <p:sldId id="289" r:id="rId29"/>
    <p:sldId id="294" r:id="rId30"/>
    <p:sldId id="295" r:id="rId31"/>
    <p:sldId id="302" r:id="rId32"/>
    <p:sldId id="296" r:id="rId33"/>
    <p:sldId id="297" r:id="rId34"/>
    <p:sldId id="298" r:id="rId35"/>
    <p:sldId id="299" r:id="rId36"/>
    <p:sldId id="30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6E9F6-DC79-4933-8264-BFF82480271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A8954-6CD0-4BAF-8B0E-01F04B5307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62329-174F-4954-B68A-3C95A5106861}" type="slidenum">
              <a:rPr lang="en-US"/>
              <a:pPr/>
              <a:t>25</a:t>
            </a:fld>
            <a:endParaRPr lang="en-US"/>
          </a:p>
        </p:txBody>
      </p:sp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61AB64-EDC0-4C53-AC8F-2A3E154858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61AB64-EDC0-4C53-AC8F-2A3E154858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3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2973F92-B44B-437E-B7E9-1A1BA149B0B6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49F524-833B-4FA2-A104-BF4DF73849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onsepbiologi.files.wordpress.com/2011/07/kloroplas-deti.jpeg?w=214&amp;h=2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0812" y="2819400"/>
            <a:ext cx="3053187" cy="3352800"/>
          </a:xfrm>
          <a:prstGeom prst="rect">
            <a:avLst/>
          </a:prstGeom>
          <a:noFill/>
        </p:spPr>
      </p:pic>
      <p:pic>
        <p:nvPicPr>
          <p:cNvPr id="1026" name="Picture 2" descr="http://www.sridianti.com/wp-content/uploads/2013/09/mitocell-300x166.jpg?x77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" y="228600"/>
            <a:ext cx="5370719" cy="297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66800" y="3733800"/>
            <a:ext cx="8229600" cy="1828800"/>
          </a:xfrm>
        </p:spPr>
        <p:txBody>
          <a:bodyPr/>
          <a:lstStyle/>
          <a:p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38200" y="4191000"/>
            <a:ext cx="6400800" cy="9144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>
                <a:solidFill>
                  <a:schemeClr val="hlink"/>
                </a:solidFill>
              </a:rPr>
              <a:t>2) Siklus Krebs</a:t>
            </a:r>
          </a:p>
          <a:p>
            <a:pPr marL="990600" lvl="1" indent="-533400">
              <a:buFontTx/>
              <a:buChar char="-"/>
            </a:pPr>
            <a:r>
              <a:rPr lang="en-US"/>
              <a:t>Diambil dari nama Hans Krebs</a:t>
            </a:r>
          </a:p>
          <a:p>
            <a:pPr marL="990600" lvl="1" indent="-533400">
              <a:buFontTx/>
              <a:buChar char="-"/>
            </a:pPr>
            <a:r>
              <a:rPr lang="en-US"/>
              <a:t>Berlangsung didalam mitokondria</a:t>
            </a:r>
          </a:p>
          <a:p>
            <a:pPr marL="990600" lvl="1" indent="-533400">
              <a:buFontTx/>
              <a:buChar char="-"/>
            </a:pPr>
            <a:r>
              <a:rPr lang="en-US"/>
              <a:t>Mengubah asetil KoA menjadi asam sitrat.</a:t>
            </a:r>
          </a:p>
          <a:p>
            <a:pPr marL="990600" lvl="1" indent="-533400">
              <a:buFontTx/>
              <a:buChar char="-"/>
            </a:pPr>
            <a:r>
              <a:rPr lang="en-US"/>
              <a:t>Hasil akhir:</a:t>
            </a:r>
          </a:p>
          <a:p>
            <a:pPr marL="1371600" lvl="2" indent="-457200">
              <a:buFontTx/>
              <a:buAutoNum type="alphaLcPeriod"/>
            </a:pPr>
            <a:r>
              <a:rPr lang="en-US" sz="2800"/>
              <a:t>Piruvat berubah menjadi asetil KoA, menghasilkan 2 mol NADH karena yang terlibat adalah 2 atom piruvat,</a:t>
            </a:r>
          </a:p>
          <a:p>
            <a:pPr marL="1371600" lvl="2" indent="-457200">
              <a:buFontTx/>
              <a:buAutoNum type="alphaLcPeriod"/>
            </a:pPr>
            <a:r>
              <a:rPr lang="en-US" sz="2800"/>
              <a:t>Dihasilkan 1 FADH</a:t>
            </a:r>
            <a:r>
              <a:rPr lang="en-US" sz="2800" baseline="-25000"/>
              <a:t>2</a:t>
            </a:r>
            <a:r>
              <a:rPr lang="en-US" sz="2800"/>
              <a:t> dan 4 NADH,</a:t>
            </a:r>
          </a:p>
          <a:p>
            <a:pPr marL="1371600" lvl="2" indent="-457200">
              <a:buFontTx/>
              <a:buAutoNum type="alphaLcPeriod"/>
            </a:pPr>
            <a:r>
              <a:rPr lang="en-US" sz="2800"/>
              <a:t>Dihasilkan 1 ATP dan 3 gas CO</a:t>
            </a:r>
            <a:r>
              <a:rPr lang="en-US" sz="2800" baseline="-25000"/>
              <a:t>2</a:t>
            </a:r>
            <a:r>
              <a:rPr lang="en-US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7" name="Text Box 65"/>
          <p:cNvSpPr txBox="1">
            <a:spLocks noChangeArrowheads="1"/>
          </p:cNvSpPr>
          <p:nvPr/>
        </p:nvSpPr>
        <p:spPr bwMode="auto">
          <a:xfrm>
            <a:off x="395288" y="260350"/>
            <a:ext cx="8497887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a.2 Siklus Krebs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	</a:t>
            </a:r>
            <a:r>
              <a:rPr lang="en-US">
                <a:solidFill>
                  <a:srgbClr val="66FF33"/>
                </a:solidFill>
              </a:rPr>
              <a:t>proses siklus krebs adalah asetil KoA yang direaksikan dengan asam 	oksaloasetat dan mengjhsailkan asam sitrat yang kemudian masuk ke d	alam siklus sehingga menghsailkan asam oksaloasetat kembali </a:t>
            </a:r>
            <a:endParaRPr lang="en-US" sz="2000">
              <a:solidFill>
                <a:srgbClr val="66FF33"/>
              </a:solidFill>
              <a:latin typeface="Tahoma" pitchFamily="34" charset="0"/>
            </a:endParaRPr>
          </a:p>
        </p:txBody>
      </p:sp>
      <p:pic>
        <p:nvPicPr>
          <p:cNvPr id="13385" name="Picture 73" descr="SCAN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3600">
                <a:solidFill>
                  <a:schemeClr val="hlink"/>
                </a:solidFill>
              </a:rPr>
              <a:t>3) Transport Elektron</a:t>
            </a:r>
          </a:p>
          <a:p>
            <a:pPr marL="990600" lvl="1" indent="-533400">
              <a:buFontTx/>
              <a:buChar char="-"/>
            </a:pPr>
            <a:r>
              <a:rPr lang="en-US" sz="3200"/>
              <a:t>Elektron dan H</a:t>
            </a:r>
            <a:r>
              <a:rPr lang="en-US" sz="3200" baseline="30000"/>
              <a:t>+</a:t>
            </a:r>
            <a:r>
              <a:rPr lang="en-US" sz="3200"/>
              <a:t> dari NADH dan FADH</a:t>
            </a:r>
            <a:r>
              <a:rPr lang="en-US" sz="3200" baseline="-25000"/>
              <a:t>2</a:t>
            </a:r>
            <a:r>
              <a:rPr lang="en-US" sz="3200"/>
              <a:t> dibawa dari substrat satu ke substrat yang lain.</a:t>
            </a:r>
          </a:p>
          <a:p>
            <a:pPr marL="990600" lvl="1" indent="-533400">
              <a:buFontTx/>
              <a:buChar char="-"/>
            </a:pPr>
            <a:r>
              <a:rPr lang="en-US" sz="3200"/>
              <a:t>Hasil akhir:</a:t>
            </a:r>
          </a:p>
          <a:p>
            <a:pPr marL="1371600" lvl="2" indent="-457200">
              <a:buFontTx/>
              <a:buAutoNum type="alphaLcPeriod"/>
            </a:pPr>
            <a:r>
              <a:rPr lang="en-US" sz="3200"/>
              <a:t>Dihasilkan 30 ATP dari 10 NADH + 50</a:t>
            </a:r>
          </a:p>
          <a:p>
            <a:pPr marL="1371600" lvl="2" indent="-457200">
              <a:buFontTx/>
              <a:buAutoNum type="alphaLcPeriod"/>
            </a:pPr>
            <a:r>
              <a:rPr lang="en-US" sz="3200"/>
              <a:t>Dihasilkan 4 ATP dari 2 FAD + O</a:t>
            </a:r>
            <a:r>
              <a:rPr lang="en-US" sz="3200" baseline="-25000"/>
              <a:t>2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33"/>
                </a:solidFill>
              </a:rPr>
              <a:t>a.3 </a:t>
            </a:r>
            <a:r>
              <a:rPr lang="en-US" sz="2000">
                <a:solidFill>
                  <a:srgbClr val="66FF33"/>
                </a:solidFill>
              </a:rPr>
              <a:t>Sistem transport elektron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</a:rPr>
              <a:t>	</a:t>
            </a:r>
            <a:r>
              <a:rPr lang="en-US">
                <a:solidFill>
                  <a:srgbClr val="66FF33"/>
                </a:solidFill>
              </a:rPr>
              <a:t>proses transport elektron secara estafet elektron dipindahkan sehingga 	terbentuk ATP dan air sebagai hasil akhir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635375" y="1196975"/>
            <a:ext cx="649288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66FF33"/>
                </a:solidFill>
              </a:rPr>
              <a:t>NADH</a:t>
            </a:r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3851275" y="155733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843213" y="1916113"/>
            <a:ext cx="2303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66FF33"/>
                </a:solidFill>
              </a:rPr>
              <a:t>NADH dehidrogenase</a:t>
            </a:r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3851275" y="2276475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492500" y="2636838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66FF33"/>
                </a:solidFill>
              </a:rPr>
              <a:t>ubikuinon</a:t>
            </a:r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3851275" y="2997200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348038" y="33575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33"/>
                </a:solidFill>
              </a:rPr>
              <a:t>Sitokrom b</a:t>
            </a:r>
          </a:p>
        </p:txBody>
      </p:sp>
      <p:sp>
        <p:nvSpPr>
          <p:cNvPr id="70668" name="AutoShape 12"/>
          <p:cNvSpPr>
            <a:spLocks noChangeArrowheads="1"/>
          </p:cNvSpPr>
          <p:nvPr/>
        </p:nvSpPr>
        <p:spPr bwMode="auto">
          <a:xfrm>
            <a:off x="3851275" y="371633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3348038" y="40767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33"/>
                </a:solidFill>
              </a:rPr>
              <a:t>Sitokrom c</a:t>
            </a:r>
            <a:r>
              <a:rPr lang="en-US" baseline="-25000">
                <a:solidFill>
                  <a:srgbClr val="66FF33"/>
                </a:solidFill>
              </a:rPr>
              <a:t>1</a:t>
            </a:r>
            <a:endParaRPr lang="en-US">
              <a:solidFill>
                <a:srgbClr val="66FF33"/>
              </a:solidFill>
            </a:endParaRPr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auto">
          <a:xfrm>
            <a:off x="3851275" y="443706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3419475" y="4797425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33"/>
                </a:solidFill>
              </a:rPr>
              <a:t>Sitokrom c</a:t>
            </a:r>
          </a:p>
        </p:txBody>
      </p:sp>
      <p:sp>
        <p:nvSpPr>
          <p:cNvPr id="70672" name="AutoShape 16"/>
          <p:cNvSpPr>
            <a:spLocks noChangeArrowheads="1"/>
          </p:cNvSpPr>
          <p:nvPr/>
        </p:nvSpPr>
        <p:spPr bwMode="auto">
          <a:xfrm>
            <a:off x="3851275" y="515778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3348038" y="55165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33"/>
                </a:solidFill>
              </a:rPr>
              <a:t>Stokrom aa</a:t>
            </a:r>
            <a:r>
              <a:rPr lang="en-US" baseline="-25000">
                <a:solidFill>
                  <a:srgbClr val="66FF33"/>
                </a:solidFill>
              </a:rPr>
              <a:t>3</a:t>
            </a:r>
            <a:endParaRPr lang="en-US">
              <a:solidFill>
                <a:srgbClr val="66FF33"/>
              </a:solidFill>
            </a:endParaRPr>
          </a:p>
        </p:txBody>
      </p:sp>
      <p:sp>
        <p:nvSpPr>
          <p:cNvPr id="70674" name="Freeform 18"/>
          <p:cNvSpPr>
            <a:spLocks/>
          </p:cNvSpPr>
          <p:nvPr/>
        </p:nvSpPr>
        <p:spPr bwMode="auto">
          <a:xfrm>
            <a:off x="2916238" y="6237288"/>
            <a:ext cx="2087562" cy="144462"/>
          </a:xfrm>
          <a:custGeom>
            <a:avLst/>
            <a:gdLst/>
            <a:ahLst/>
            <a:cxnLst>
              <a:cxn ang="0">
                <a:pos x="0" y="226"/>
              </a:cxn>
              <a:cxn ang="0">
                <a:pos x="499" y="0"/>
              </a:cxn>
              <a:cxn ang="0">
                <a:pos x="1225" y="226"/>
              </a:cxn>
            </a:cxnLst>
            <a:rect l="0" t="0" r="r" b="b"/>
            <a:pathLst>
              <a:path w="1225" h="226">
                <a:moveTo>
                  <a:pt x="0" y="226"/>
                </a:moveTo>
                <a:cubicBezTo>
                  <a:pt x="147" y="113"/>
                  <a:pt x="295" y="0"/>
                  <a:pt x="499" y="0"/>
                </a:cubicBezTo>
                <a:cubicBezTo>
                  <a:pt x="703" y="0"/>
                  <a:pt x="964" y="113"/>
                  <a:pt x="1225" y="2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>
            <a:off x="5003800" y="6381750"/>
            <a:ext cx="2889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1547813" y="62372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33"/>
                </a:solidFill>
              </a:rPr>
              <a:t>2H</a:t>
            </a:r>
            <a:r>
              <a:rPr lang="en-US" baseline="30000">
                <a:solidFill>
                  <a:srgbClr val="66FF33"/>
                </a:solidFill>
              </a:rPr>
              <a:t>+</a:t>
            </a:r>
            <a:r>
              <a:rPr lang="en-US">
                <a:solidFill>
                  <a:srgbClr val="66FF33"/>
                </a:solidFill>
              </a:rPr>
              <a:t> + ½ O</a:t>
            </a:r>
            <a:r>
              <a:rPr lang="en-US" baseline="-25000">
                <a:solidFill>
                  <a:srgbClr val="66FF33"/>
                </a:solidFill>
              </a:rPr>
              <a:t>2</a:t>
            </a:r>
            <a:endParaRPr lang="en-US">
              <a:solidFill>
                <a:srgbClr val="66FF33"/>
              </a:solidFill>
            </a:endParaRPr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5364163" y="6237288"/>
            <a:ext cx="719137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66FF33"/>
                </a:solidFill>
              </a:rPr>
              <a:t>H</a:t>
            </a:r>
            <a:r>
              <a:rPr lang="en-US" baseline="-25000">
                <a:solidFill>
                  <a:srgbClr val="66FF33"/>
                </a:solidFill>
              </a:rPr>
              <a:t>2</a:t>
            </a:r>
            <a:r>
              <a:rPr lang="en-US">
                <a:solidFill>
                  <a:srgbClr val="66FF33"/>
                </a:solidFill>
              </a:rPr>
              <a:t>O</a:t>
            </a:r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>
            <a:off x="2700338" y="2565400"/>
            <a:ext cx="7191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9" name="AutoShape 23"/>
          <p:cNvSpPr>
            <a:spLocks noChangeArrowheads="1"/>
          </p:cNvSpPr>
          <p:nvPr/>
        </p:nvSpPr>
        <p:spPr bwMode="auto">
          <a:xfrm>
            <a:off x="3851275" y="5876925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1763713" y="2276475"/>
            <a:ext cx="865187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66FF33"/>
                </a:solidFill>
              </a:rPr>
              <a:t>FADH</a:t>
            </a:r>
            <a:r>
              <a:rPr lang="en-US" baseline="-25000">
                <a:solidFill>
                  <a:srgbClr val="66FF33"/>
                </a:solidFill>
              </a:rPr>
              <a:t>3</a:t>
            </a:r>
            <a:endParaRPr lang="en-US">
              <a:solidFill>
                <a:srgbClr val="66FF33"/>
              </a:solidFill>
            </a:endParaRP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auto">
          <a:xfrm>
            <a:off x="4067175" y="155733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33"/>
                </a:solidFill>
              </a:rPr>
              <a:t>2e</a:t>
            </a:r>
            <a:r>
              <a:rPr lang="en-US" baseline="30000">
                <a:solidFill>
                  <a:srgbClr val="66FF33"/>
                </a:solidFill>
              </a:rPr>
              <a:t>-</a:t>
            </a:r>
            <a:endParaRPr lang="en-US">
              <a:solidFill>
                <a:srgbClr val="66FF33"/>
              </a:solidFill>
            </a:endParaRPr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auto">
          <a:xfrm>
            <a:off x="4067175" y="220503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33"/>
                </a:solidFill>
              </a:rPr>
              <a:t>2e</a:t>
            </a:r>
            <a:r>
              <a:rPr lang="en-US" baseline="30000">
                <a:solidFill>
                  <a:srgbClr val="66FF33"/>
                </a:solidFill>
              </a:rPr>
              <a:t>-</a:t>
            </a:r>
            <a:endParaRPr lang="en-US">
              <a:solidFill>
                <a:srgbClr val="66FF33"/>
              </a:solidFill>
            </a:endParaRPr>
          </a:p>
        </p:txBody>
      </p:sp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4067175" y="29241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33"/>
                </a:solidFill>
              </a:rPr>
              <a:t>2e</a:t>
            </a:r>
            <a:r>
              <a:rPr lang="en-US" baseline="30000">
                <a:solidFill>
                  <a:srgbClr val="66FF33"/>
                </a:solidFill>
              </a:rPr>
              <a:t>-</a:t>
            </a:r>
            <a:endParaRPr lang="en-US">
              <a:solidFill>
                <a:srgbClr val="66FF33"/>
              </a:solidFill>
            </a:endParaRPr>
          </a:p>
        </p:txBody>
      </p:sp>
      <p:sp>
        <p:nvSpPr>
          <p:cNvPr id="70684" name="Text Box 28"/>
          <p:cNvSpPr txBox="1">
            <a:spLocks noChangeArrowheads="1"/>
          </p:cNvSpPr>
          <p:nvPr/>
        </p:nvSpPr>
        <p:spPr bwMode="auto">
          <a:xfrm>
            <a:off x="4067175" y="371633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33"/>
                </a:solidFill>
              </a:rPr>
              <a:t>2e</a:t>
            </a:r>
            <a:r>
              <a:rPr lang="en-US" baseline="30000">
                <a:solidFill>
                  <a:srgbClr val="66FF33"/>
                </a:solidFill>
              </a:rPr>
              <a:t>-</a:t>
            </a:r>
            <a:endParaRPr lang="en-US">
              <a:solidFill>
                <a:srgbClr val="66FF33"/>
              </a:solidFill>
            </a:endParaRP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4067175" y="43656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33"/>
                </a:solidFill>
              </a:rPr>
              <a:t>2e</a:t>
            </a:r>
            <a:r>
              <a:rPr lang="en-US" baseline="30000">
                <a:solidFill>
                  <a:srgbClr val="66FF33"/>
                </a:solidFill>
              </a:rPr>
              <a:t>-</a:t>
            </a:r>
            <a:endParaRPr lang="en-US">
              <a:solidFill>
                <a:srgbClr val="66FF33"/>
              </a:solidFill>
            </a:endParaRPr>
          </a:p>
        </p:txBody>
      </p: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4067175" y="50847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33"/>
                </a:solidFill>
              </a:rPr>
              <a:t>2e</a:t>
            </a:r>
            <a:r>
              <a:rPr lang="en-US" baseline="30000">
                <a:solidFill>
                  <a:srgbClr val="66FF33"/>
                </a:solidFill>
              </a:rPr>
              <a:t>-</a:t>
            </a:r>
            <a:endParaRPr lang="en-US">
              <a:solidFill>
                <a:srgbClr val="66FF33"/>
              </a:solidFill>
            </a:endParaRP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4067175" y="58054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33"/>
                </a:solidFill>
              </a:rPr>
              <a:t>2e</a:t>
            </a:r>
            <a:r>
              <a:rPr lang="en-US" baseline="30000">
                <a:solidFill>
                  <a:srgbClr val="66FF33"/>
                </a:solidFill>
              </a:rPr>
              <a:t>-</a:t>
            </a:r>
            <a:endParaRPr lang="en-US">
              <a:solidFill>
                <a:srgbClr val="66FF33"/>
              </a:solidFill>
            </a:endParaRPr>
          </a:p>
        </p:txBody>
      </p:sp>
      <p:sp>
        <p:nvSpPr>
          <p:cNvPr id="70688" name="AutoShape 32"/>
          <p:cNvSpPr>
            <a:spLocks/>
          </p:cNvSpPr>
          <p:nvPr/>
        </p:nvSpPr>
        <p:spPr bwMode="auto">
          <a:xfrm>
            <a:off x="5867400" y="1268413"/>
            <a:ext cx="217488" cy="1439862"/>
          </a:xfrm>
          <a:prstGeom prst="rightBracket">
            <a:avLst>
              <a:gd name="adj" fmla="val 5517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89" name="AutoShape 33"/>
          <p:cNvSpPr>
            <a:spLocks/>
          </p:cNvSpPr>
          <p:nvPr/>
        </p:nvSpPr>
        <p:spPr bwMode="auto">
          <a:xfrm>
            <a:off x="5867400" y="2781300"/>
            <a:ext cx="217488" cy="2160588"/>
          </a:xfrm>
          <a:prstGeom prst="rightBracket">
            <a:avLst>
              <a:gd name="adj" fmla="val 8278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90" name="AutoShape 34"/>
          <p:cNvSpPr>
            <a:spLocks/>
          </p:cNvSpPr>
          <p:nvPr/>
        </p:nvSpPr>
        <p:spPr bwMode="auto">
          <a:xfrm>
            <a:off x="5867400" y="5013325"/>
            <a:ext cx="217488" cy="1079500"/>
          </a:xfrm>
          <a:prstGeom prst="rightBracket">
            <a:avLst>
              <a:gd name="adj" fmla="val 4136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91" name="AutoShape 35"/>
          <p:cNvSpPr>
            <a:spLocks noChangeArrowheads="1"/>
          </p:cNvSpPr>
          <p:nvPr/>
        </p:nvSpPr>
        <p:spPr bwMode="auto">
          <a:xfrm>
            <a:off x="6227763" y="1412875"/>
            <a:ext cx="865187" cy="936625"/>
          </a:xfrm>
          <a:prstGeom prst="curvedRightArrow">
            <a:avLst>
              <a:gd name="adj1" fmla="val 21651"/>
              <a:gd name="adj2" fmla="val 4330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92" name="AutoShape 36"/>
          <p:cNvSpPr>
            <a:spLocks noChangeArrowheads="1"/>
          </p:cNvSpPr>
          <p:nvPr/>
        </p:nvSpPr>
        <p:spPr bwMode="auto">
          <a:xfrm>
            <a:off x="6227763" y="3213100"/>
            <a:ext cx="865187" cy="936625"/>
          </a:xfrm>
          <a:prstGeom prst="curvedRightArrow">
            <a:avLst>
              <a:gd name="adj1" fmla="val 21651"/>
              <a:gd name="adj2" fmla="val 4330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93" name="AutoShape 37"/>
          <p:cNvSpPr>
            <a:spLocks noChangeArrowheads="1"/>
          </p:cNvSpPr>
          <p:nvPr/>
        </p:nvSpPr>
        <p:spPr bwMode="auto">
          <a:xfrm>
            <a:off x="6227763" y="5084763"/>
            <a:ext cx="865187" cy="936625"/>
          </a:xfrm>
          <a:prstGeom prst="curvedRightArrow">
            <a:avLst>
              <a:gd name="adj1" fmla="val 21651"/>
              <a:gd name="adj2" fmla="val 4330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94" name="Text Box 38"/>
          <p:cNvSpPr txBox="1">
            <a:spLocks noChangeArrowheads="1"/>
          </p:cNvSpPr>
          <p:nvPr/>
        </p:nvSpPr>
        <p:spPr bwMode="auto">
          <a:xfrm>
            <a:off x="7308850" y="1125538"/>
            <a:ext cx="1150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33"/>
                </a:solidFill>
              </a:rPr>
              <a:t>ADP + Pi</a:t>
            </a:r>
          </a:p>
        </p:txBody>
      </p:sp>
      <p:sp>
        <p:nvSpPr>
          <p:cNvPr id="70695" name="Text Box 39"/>
          <p:cNvSpPr txBox="1">
            <a:spLocks noChangeArrowheads="1"/>
          </p:cNvSpPr>
          <p:nvPr/>
        </p:nvSpPr>
        <p:spPr bwMode="auto">
          <a:xfrm>
            <a:off x="7308850" y="3141663"/>
            <a:ext cx="1150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33"/>
                </a:solidFill>
              </a:rPr>
              <a:t>ADP + Pi</a:t>
            </a:r>
          </a:p>
        </p:txBody>
      </p:sp>
      <p:sp>
        <p:nvSpPr>
          <p:cNvPr id="70696" name="Text Box 40"/>
          <p:cNvSpPr txBox="1">
            <a:spLocks noChangeArrowheads="1"/>
          </p:cNvSpPr>
          <p:nvPr/>
        </p:nvSpPr>
        <p:spPr bwMode="auto">
          <a:xfrm>
            <a:off x="7235825" y="5013325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33"/>
                </a:solidFill>
              </a:rPr>
              <a:t>ADP + Pi</a:t>
            </a:r>
          </a:p>
        </p:txBody>
      </p:sp>
      <p:sp>
        <p:nvSpPr>
          <p:cNvPr id="70697" name="Rectangle 41"/>
          <p:cNvSpPr>
            <a:spLocks noChangeArrowheads="1"/>
          </p:cNvSpPr>
          <p:nvPr/>
        </p:nvSpPr>
        <p:spPr bwMode="auto">
          <a:xfrm>
            <a:off x="7308850" y="1989138"/>
            <a:ext cx="6477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66FF33"/>
                </a:solidFill>
              </a:rPr>
              <a:t>ADP</a:t>
            </a:r>
          </a:p>
        </p:txBody>
      </p:sp>
      <p:sp>
        <p:nvSpPr>
          <p:cNvPr id="70698" name="Rectangle 42"/>
          <p:cNvSpPr>
            <a:spLocks noChangeArrowheads="1"/>
          </p:cNvSpPr>
          <p:nvPr/>
        </p:nvSpPr>
        <p:spPr bwMode="auto">
          <a:xfrm>
            <a:off x="7308850" y="3716338"/>
            <a:ext cx="6477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66FF33"/>
                </a:solidFill>
              </a:rPr>
              <a:t>ADP</a:t>
            </a:r>
          </a:p>
        </p:txBody>
      </p:sp>
      <p:sp>
        <p:nvSpPr>
          <p:cNvPr id="70699" name="Rectangle 43"/>
          <p:cNvSpPr>
            <a:spLocks noChangeArrowheads="1"/>
          </p:cNvSpPr>
          <p:nvPr/>
        </p:nvSpPr>
        <p:spPr bwMode="auto">
          <a:xfrm>
            <a:off x="7235825" y="5661025"/>
            <a:ext cx="6477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66FF33"/>
                </a:solidFill>
              </a:rPr>
              <a:t>ADP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30813"/>
            <a:ext cx="8229600" cy="6461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/>
              <a:t>Gambar. </a:t>
            </a:r>
            <a:r>
              <a:rPr lang="en-US" b="1">
                <a:solidFill>
                  <a:schemeClr val="hlink"/>
                </a:solidFill>
              </a:rPr>
              <a:t>Proses respirasi aerobik</a:t>
            </a:r>
          </a:p>
        </p:txBody>
      </p:sp>
      <p:pic>
        <p:nvPicPr>
          <p:cNvPr id="4" name="Picture 5" descr="c9x16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762000"/>
            <a:ext cx="8229600" cy="51355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>
                <a:solidFill>
                  <a:schemeClr val="hlink"/>
                </a:solidFill>
              </a:rPr>
              <a:t>b. Respirasi Anaerobik</a:t>
            </a:r>
          </a:p>
          <a:p>
            <a:pPr marL="990600" lvl="1" indent="-533400">
              <a:buFontTx/>
              <a:buChar char="-"/>
            </a:pPr>
            <a:r>
              <a:rPr lang="en-US"/>
              <a:t>Adalah reaksi pemecahan karbohidrat untuk mendapatkan energi tanpa menggunakan O</a:t>
            </a:r>
            <a:r>
              <a:rPr lang="en-US" baseline="-25000"/>
              <a:t>2</a:t>
            </a:r>
            <a:r>
              <a:rPr lang="en-US"/>
              <a:t>.</a:t>
            </a:r>
          </a:p>
          <a:p>
            <a:pPr marL="990600" lvl="1" indent="-533400">
              <a:buFontTx/>
              <a:buChar char="-"/>
            </a:pPr>
            <a:r>
              <a:rPr lang="en-US"/>
              <a:t>Terjadi pada:</a:t>
            </a:r>
          </a:p>
          <a:p>
            <a:pPr marL="1752600" lvl="3" indent="-381000">
              <a:buFontTx/>
              <a:buAutoNum type="arabicParenR"/>
            </a:pPr>
            <a:r>
              <a:rPr lang="en-US" sz="2400"/>
              <a:t>Jaringan yang kekurangan O</a:t>
            </a:r>
            <a:r>
              <a:rPr lang="en-US" sz="2400" baseline="-25000"/>
              <a:t>2</a:t>
            </a:r>
            <a:r>
              <a:rPr lang="en-US" sz="2400"/>
              <a:t>,</a:t>
            </a:r>
          </a:p>
          <a:p>
            <a:pPr marL="1752600" lvl="3" indent="-381000">
              <a:buFontTx/>
              <a:buAutoNum type="arabicParenR"/>
            </a:pPr>
            <a:r>
              <a:rPr lang="en-US" sz="2400"/>
              <a:t>Akar tumbuhan yang terendam air,</a:t>
            </a:r>
          </a:p>
          <a:p>
            <a:pPr marL="1752600" lvl="3" indent="-381000">
              <a:buFontTx/>
              <a:buAutoNum type="arabicParenR"/>
            </a:pPr>
            <a:r>
              <a:rPr lang="en-US" sz="2400"/>
              <a:t>Biji tebal yang sulit ditembus O</a:t>
            </a:r>
            <a:r>
              <a:rPr lang="en-US" sz="2400" baseline="-25000"/>
              <a:t>2</a:t>
            </a:r>
            <a:r>
              <a:rPr lang="en-US" sz="2400"/>
              <a:t>,</a:t>
            </a:r>
          </a:p>
          <a:p>
            <a:pPr marL="1752600" lvl="3" indent="-381000">
              <a:buFontTx/>
              <a:buAutoNum type="arabicParenR"/>
            </a:pPr>
            <a:r>
              <a:rPr lang="en-US" sz="2400"/>
              <a:t>Sel ragi dan bakteri anaerobik.</a:t>
            </a:r>
          </a:p>
          <a:p>
            <a:pPr marL="990600" lvl="1" indent="-533400">
              <a:buFontTx/>
              <a:buChar char="-"/>
            </a:pPr>
            <a:r>
              <a:rPr lang="en-US"/>
              <a:t>Persamaan sederhananya:</a:t>
            </a:r>
          </a:p>
          <a:p>
            <a:pPr marL="990600" lvl="1" indent="-533400">
              <a:buFontTx/>
              <a:buNone/>
            </a:pPr>
            <a:r>
              <a:rPr lang="en-US"/>
              <a:t>	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12</a:t>
            </a:r>
            <a:r>
              <a:rPr lang="en-US"/>
              <a:t>O</a:t>
            </a:r>
            <a:r>
              <a:rPr lang="en-US" baseline="-25000"/>
              <a:t>6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2C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H</a:t>
            </a:r>
            <a:r>
              <a:rPr lang="en-US" baseline="-25000">
                <a:sym typeface="Wingdings" pitchFamily="2" charset="2"/>
              </a:rPr>
              <a:t>5</a:t>
            </a:r>
            <a:r>
              <a:rPr lang="en-US">
                <a:sym typeface="Wingdings" pitchFamily="2" charset="2"/>
              </a:rPr>
              <a:t>OH + 2CO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 + 21 kkal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marL="609600" indent="-609600">
              <a:buFontTx/>
              <a:buChar char="-"/>
            </a:pPr>
            <a:r>
              <a:rPr lang="en-US" sz="3600">
                <a:solidFill>
                  <a:schemeClr val="hlink"/>
                </a:solidFill>
              </a:rPr>
              <a:t>Repirasi anaerobik</a:t>
            </a:r>
            <a:r>
              <a:rPr lang="en-US" sz="3600"/>
              <a:t> itu:</a:t>
            </a:r>
          </a:p>
          <a:p>
            <a:pPr marL="990600" lvl="1" indent="-533400">
              <a:buFontTx/>
              <a:buAutoNum type="alphaLcParenR"/>
            </a:pPr>
            <a:r>
              <a:rPr lang="en-US" sz="3200"/>
              <a:t>Tidak memerlukan O</a:t>
            </a:r>
            <a:r>
              <a:rPr lang="en-US" sz="3200" baseline="-25000"/>
              <a:t>2</a:t>
            </a:r>
            <a:r>
              <a:rPr lang="en-US" sz="3200"/>
              <a:t>,</a:t>
            </a:r>
          </a:p>
          <a:p>
            <a:pPr marL="990600" lvl="1" indent="-533400">
              <a:buFontTx/>
              <a:buAutoNum type="alphaLcParenR"/>
            </a:pPr>
            <a:r>
              <a:rPr lang="en-US" sz="3200"/>
              <a:t>Menggunakan asam piruvat atau asetaldehida sebagai pengikat H,</a:t>
            </a:r>
          </a:p>
          <a:p>
            <a:pPr marL="990600" lvl="1" indent="-533400">
              <a:buFontTx/>
              <a:buAutoNum type="alphaLcParenR"/>
            </a:pPr>
            <a:r>
              <a:rPr lang="en-US" sz="3200"/>
              <a:t>Menghasilkan asam laktat atau alkohol,</a:t>
            </a:r>
          </a:p>
          <a:p>
            <a:pPr marL="990600" lvl="1" indent="-533400">
              <a:buFontTx/>
              <a:buAutoNum type="alphaLcParenR"/>
            </a:pPr>
            <a:r>
              <a:rPr lang="en-US" sz="3200"/>
              <a:t>Hanya menghasilkan 2 molekul ATP atau energi sebesar 21 kakl,</a:t>
            </a:r>
          </a:p>
          <a:p>
            <a:pPr marL="990600" lvl="1" indent="-533400">
              <a:buFontTx/>
              <a:buAutoNum type="alphaLcParenR"/>
            </a:pPr>
            <a:r>
              <a:rPr lang="en-US" sz="3200"/>
              <a:t>Tahapan reaksi lebih sederhana.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>
                <a:solidFill>
                  <a:schemeClr val="hlink"/>
                </a:solidFill>
              </a:rPr>
              <a:t>c. Fermentasi</a:t>
            </a:r>
          </a:p>
          <a:p>
            <a:pPr lvl="1">
              <a:buFontTx/>
              <a:buChar char="-"/>
            </a:pPr>
            <a:r>
              <a:rPr lang="en-US" sz="3200"/>
              <a:t>Termasuk respirasi anaerobik</a:t>
            </a:r>
          </a:p>
          <a:p>
            <a:pPr lvl="1">
              <a:buFontTx/>
              <a:buChar char="-"/>
            </a:pPr>
            <a:r>
              <a:rPr lang="en-US" sz="3200"/>
              <a:t>Sering kali diistilahkan proses penguraian zat oleh mikroorganisme pengurai menggunakan enzim-enzim yang ada di dalam sel.</a:t>
            </a:r>
          </a:p>
          <a:p>
            <a:pPr lvl="1">
              <a:buFontTx/>
              <a:buChar char="-"/>
            </a:pPr>
            <a:r>
              <a:rPr lang="en-US" sz="3200"/>
              <a:t>Fermentasi sebagai perubahan enzimatik dari substansi organik oleh mikroorganisme untuk menghasilkan produk-produk organik yang lebih sederhana.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92" name="Group 44"/>
          <p:cNvGraphicFramePr>
            <a:graphicFrameLocks noGrp="1"/>
          </p:cNvGraphicFramePr>
          <p:nvPr>
            <p:ph/>
          </p:nvPr>
        </p:nvGraphicFramePr>
        <p:xfrm>
          <a:off x="457200" y="404813"/>
          <a:ext cx="8229600" cy="590391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143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Repirasi seluler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Fermentasi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0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Alkohol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Asam laktat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53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Glukosa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Asam piruvat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   O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CO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Air + 36 ATP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Glukosa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Asam piruvat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CO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Alkohol + 2 ATP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Glukosa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Asam piruvat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Asam laktat + 2ATP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692275" y="2205038"/>
            <a:ext cx="5761038" cy="2663825"/>
            <a:chOff x="1066" y="1389"/>
            <a:chExt cx="3629" cy="1678"/>
          </a:xfrm>
        </p:grpSpPr>
        <p:sp>
          <p:nvSpPr>
            <p:cNvPr id="104483" name="AutoShape 35"/>
            <p:cNvSpPr>
              <a:spLocks noChangeArrowheads="1"/>
            </p:cNvSpPr>
            <p:nvPr/>
          </p:nvSpPr>
          <p:spPr bwMode="auto">
            <a:xfrm>
              <a:off x="1066" y="1389"/>
              <a:ext cx="181" cy="363"/>
            </a:xfrm>
            <a:prstGeom prst="downArrow">
              <a:avLst>
                <a:gd name="adj1" fmla="val 50000"/>
                <a:gd name="adj2" fmla="val 501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4484" name="AutoShape 36"/>
            <p:cNvSpPr>
              <a:spLocks noChangeArrowheads="1"/>
            </p:cNvSpPr>
            <p:nvPr/>
          </p:nvSpPr>
          <p:spPr bwMode="auto">
            <a:xfrm>
              <a:off x="2744" y="2069"/>
              <a:ext cx="181" cy="363"/>
            </a:xfrm>
            <a:prstGeom prst="downArrow">
              <a:avLst>
                <a:gd name="adj1" fmla="val 50000"/>
                <a:gd name="adj2" fmla="val 501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4485" name="AutoShape 37"/>
            <p:cNvSpPr>
              <a:spLocks noChangeArrowheads="1"/>
            </p:cNvSpPr>
            <p:nvPr/>
          </p:nvSpPr>
          <p:spPr bwMode="auto">
            <a:xfrm>
              <a:off x="2744" y="1434"/>
              <a:ext cx="181" cy="363"/>
            </a:xfrm>
            <a:prstGeom prst="downArrow">
              <a:avLst>
                <a:gd name="adj1" fmla="val 50000"/>
                <a:gd name="adj2" fmla="val 501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4486" name="AutoShape 38"/>
            <p:cNvSpPr>
              <a:spLocks noChangeArrowheads="1"/>
            </p:cNvSpPr>
            <p:nvPr/>
          </p:nvSpPr>
          <p:spPr bwMode="auto">
            <a:xfrm>
              <a:off x="1066" y="2704"/>
              <a:ext cx="181" cy="363"/>
            </a:xfrm>
            <a:prstGeom prst="downArrow">
              <a:avLst>
                <a:gd name="adj1" fmla="val 50000"/>
                <a:gd name="adj2" fmla="val 501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4487" name="AutoShape 39"/>
            <p:cNvSpPr>
              <a:spLocks noChangeArrowheads="1"/>
            </p:cNvSpPr>
            <p:nvPr/>
          </p:nvSpPr>
          <p:spPr bwMode="auto">
            <a:xfrm>
              <a:off x="1066" y="2115"/>
              <a:ext cx="181" cy="363"/>
            </a:xfrm>
            <a:prstGeom prst="downArrow">
              <a:avLst>
                <a:gd name="adj1" fmla="val 50000"/>
                <a:gd name="adj2" fmla="val 501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4488" name="AutoShape 40"/>
            <p:cNvSpPr>
              <a:spLocks noChangeArrowheads="1"/>
            </p:cNvSpPr>
            <p:nvPr/>
          </p:nvSpPr>
          <p:spPr bwMode="auto">
            <a:xfrm>
              <a:off x="4513" y="2114"/>
              <a:ext cx="182" cy="953"/>
            </a:xfrm>
            <a:prstGeom prst="downArrow">
              <a:avLst>
                <a:gd name="adj1" fmla="val 50000"/>
                <a:gd name="adj2" fmla="val 13090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4489" name="AutoShape 41"/>
            <p:cNvSpPr>
              <a:spLocks noChangeArrowheads="1"/>
            </p:cNvSpPr>
            <p:nvPr/>
          </p:nvSpPr>
          <p:spPr bwMode="auto">
            <a:xfrm>
              <a:off x="4513" y="1434"/>
              <a:ext cx="181" cy="363"/>
            </a:xfrm>
            <a:prstGeom prst="downArrow">
              <a:avLst>
                <a:gd name="adj1" fmla="val 50000"/>
                <a:gd name="adj2" fmla="val 501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4490" name="AutoShape 42"/>
            <p:cNvSpPr>
              <a:spLocks noChangeArrowheads="1"/>
            </p:cNvSpPr>
            <p:nvPr/>
          </p:nvSpPr>
          <p:spPr bwMode="auto">
            <a:xfrm>
              <a:off x="2744" y="2704"/>
              <a:ext cx="181" cy="363"/>
            </a:xfrm>
            <a:prstGeom prst="downArrow">
              <a:avLst>
                <a:gd name="adj1" fmla="val 50000"/>
                <a:gd name="adj2" fmla="val 501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 smtClean="0">
                <a:solidFill>
                  <a:schemeClr val="hlink"/>
                </a:solidFill>
              </a:rPr>
              <a:t>B. </a:t>
            </a:r>
            <a:r>
              <a:rPr lang="en-US" sz="3600" dirty="0" err="1">
                <a:solidFill>
                  <a:schemeClr val="hlink"/>
                </a:solidFill>
              </a:rPr>
              <a:t>Katabolisme</a:t>
            </a:r>
            <a:r>
              <a:rPr lang="en-US" sz="3600" dirty="0">
                <a:solidFill>
                  <a:schemeClr val="hlink"/>
                </a:solidFill>
              </a:rPr>
              <a:t> </a:t>
            </a:r>
            <a:r>
              <a:rPr lang="en-US" sz="3600" dirty="0" err="1">
                <a:solidFill>
                  <a:schemeClr val="hlink"/>
                </a:solidFill>
              </a:rPr>
              <a:t>Lemak</a:t>
            </a:r>
            <a:endParaRPr lang="en-US" sz="3600" dirty="0">
              <a:solidFill>
                <a:schemeClr val="hlink"/>
              </a:solidFill>
            </a:endParaRPr>
          </a:p>
          <a:p>
            <a:pPr lvl="1">
              <a:buFontTx/>
              <a:buChar char="-"/>
            </a:pPr>
            <a:r>
              <a:rPr lang="en-US" sz="3200" dirty="0" err="1"/>
              <a:t>Rekasi</a:t>
            </a:r>
            <a:r>
              <a:rPr lang="en-US" sz="3200" dirty="0"/>
              <a:t> </a:t>
            </a:r>
            <a:r>
              <a:rPr lang="en-US" sz="3200" dirty="0" err="1"/>
              <a:t>sederhananya</a:t>
            </a:r>
            <a:r>
              <a:rPr lang="en-US" sz="3200" dirty="0"/>
              <a:t>:</a:t>
            </a:r>
          </a:p>
          <a:p>
            <a:pPr lvl="1">
              <a:buFontTx/>
              <a:buNone/>
            </a:pPr>
            <a:r>
              <a:rPr lang="en-US" sz="3200" dirty="0"/>
              <a:t>	</a:t>
            </a:r>
          </a:p>
          <a:p>
            <a:pPr lvl="1">
              <a:buFontTx/>
              <a:buNone/>
            </a:pPr>
            <a:r>
              <a:rPr lang="en-US" dirty="0" err="1"/>
              <a:t>Trigliserida</a:t>
            </a:r>
            <a:r>
              <a:rPr lang="en-US" dirty="0"/>
              <a:t> + 3H</a:t>
            </a:r>
            <a:r>
              <a:rPr lang="en-US" baseline="-25000" dirty="0"/>
              <a:t>2</a:t>
            </a:r>
            <a:r>
              <a:rPr lang="en-US" dirty="0"/>
              <a:t>O ---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gliserol</a:t>
            </a:r>
            <a:r>
              <a:rPr lang="en-US" dirty="0">
                <a:sym typeface="Wingdings" pitchFamily="2" charset="2"/>
              </a:rPr>
              <a:t> + 3 </a:t>
            </a:r>
            <a:r>
              <a:rPr lang="en-US" dirty="0" err="1">
                <a:sym typeface="Wingdings" pitchFamily="2" charset="2"/>
              </a:rPr>
              <a:t>asam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lemak</a:t>
            </a:r>
            <a:endParaRPr lang="en-US" dirty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995738" y="1989138"/>
            <a:ext cx="647700" cy="287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600">
                <a:solidFill>
                  <a:schemeClr val="bg2"/>
                </a:solidFill>
                <a:latin typeface="Arial" charset="0"/>
              </a:rPr>
              <a:t>lipase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685800"/>
            <a:ext cx="3048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METABOLISME</a:t>
            </a:r>
            <a:endParaRPr lang="en-US" sz="2800" dirty="0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rot="5400000">
            <a:off x="4229100" y="2324100"/>
            <a:ext cx="685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2299855" y="2667000"/>
            <a:ext cx="2286000" cy="1588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880755" y="3086100"/>
            <a:ext cx="838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371600" y="3505200"/>
            <a:ext cx="1856510" cy="762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KATABOLISME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4572000" y="2667000"/>
            <a:ext cx="2286000" cy="1588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425839" y="3085306"/>
            <a:ext cx="838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929745" y="3539835"/>
            <a:ext cx="185651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ANABOLISME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4343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Respirasi</a:t>
            </a:r>
            <a:r>
              <a:rPr lang="en-US" dirty="0" smtClean="0"/>
              <a:t> </a:t>
            </a:r>
            <a:r>
              <a:rPr lang="en-US" dirty="0" err="1" smtClean="0"/>
              <a:t>Aerob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Respirasi</a:t>
            </a:r>
            <a:r>
              <a:rPr lang="en-US" dirty="0" smtClean="0"/>
              <a:t> </a:t>
            </a:r>
            <a:r>
              <a:rPr lang="en-US" dirty="0" err="1" smtClean="0"/>
              <a:t>Anaerob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433447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Terang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 dirty="0" smtClean="0">
                <a:solidFill>
                  <a:schemeClr val="hlink"/>
                </a:solidFill>
              </a:rPr>
              <a:t>C. </a:t>
            </a:r>
            <a:r>
              <a:rPr lang="en-US" sz="4000" dirty="0" err="1">
                <a:solidFill>
                  <a:schemeClr val="hlink"/>
                </a:solidFill>
              </a:rPr>
              <a:t>Katabolisme</a:t>
            </a:r>
            <a:r>
              <a:rPr lang="en-US" sz="4000" dirty="0">
                <a:solidFill>
                  <a:schemeClr val="hlink"/>
                </a:solidFill>
              </a:rPr>
              <a:t> Protein</a:t>
            </a:r>
          </a:p>
          <a:p>
            <a:pPr lvl="1">
              <a:buFontTx/>
              <a:buChar char="-"/>
            </a:pPr>
            <a:r>
              <a:rPr lang="en-US" sz="3600" dirty="0"/>
              <a:t>Protein </a:t>
            </a:r>
            <a:r>
              <a:rPr lang="en-US" sz="3600" dirty="0" err="1"/>
              <a:t>diuraikan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asam</a:t>
            </a:r>
            <a:r>
              <a:rPr lang="en-US" sz="3600" dirty="0"/>
              <a:t> amino.</a:t>
            </a:r>
          </a:p>
          <a:p>
            <a:pPr lvl="1">
              <a:buFontTx/>
              <a:buChar char="-"/>
            </a:pPr>
            <a:r>
              <a:rPr lang="en-US" sz="3600" dirty="0" err="1"/>
              <a:t>Asam</a:t>
            </a:r>
            <a:r>
              <a:rPr lang="en-US" sz="3600" dirty="0"/>
              <a:t> amino </a:t>
            </a:r>
            <a:r>
              <a:rPr lang="en-US" sz="3600" dirty="0" err="1"/>
              <a:t>diubah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asam</a:t>
            </a:r>
            <a:r>
              <a:rPr lang="en-US" sz="3600" dirty="0"/>
              <a:t> </a:t>
            </a:r>
            <a:r>
              <a:rPr lang="en-US" sz="3600" dirty="0" err="1"/>
              <a:t>piruvat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asetil</a:t>
            </a:r>
            <a:r>
              <a:rPr lang="en-US" sz="3600" dirty="0"/>
              <a:t> </a:t>
            </a:r>
            <a:r>
              <a:rPr lang="en-US" sz="3600" dirty="0" err="1"/>
              <a:t>KoA</a:t>
            </a:r>
            <a:r>
              <a:rPr lang="en-US" sz="3600" dirty="0"/>
              <a:t>.</a:t>
            </a:r>
          </a:p>
          <a:p>
            <a:pPr lvl="1">
              <a:buFontTx/>
              <a:buChar char="-"/>
            </a:pPr>
            <a:r>
              <a:rPr lang="en-US" sz="3600" dirty="0" err="1"/>
              <a:t>Gugus</a:t>
            </a:r>
            <a:r>
              <a:rPr lang="en-US" sz="3600" dirty="0"/>
              <a:t> amino yang </a:t>
            </a:r>
            <a:r>
              <a:rPr lang="en-US" sz="3600" dirty="0" err="1"/>
              <a:t>dilepas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asam</a:t>
            </a:r>
            <a:r>
              <a:rPr lang="en-US" sz="3600" dirty="0"/>
              <a:t> amino </a:t>
            </a:r>
            <a:r>
              <a:rPr lang="en-US" sz="3600" dirty="0" err="1"/>
              <a:t>dibawa</a:t>
            </a:r>
            <a:r>
              <a:rPr lang="en-US" sz="3600" dirty="0"/>
              <a:t> </a:t>
            </a:r>
            <a:r>
              <a:rPr lang="en-US" sz="3600" dirty="0" err="1"/>
              <a:t>ke</a:t>
            </a:r>
            <a:r>
              <a:rPr lang="en-US" sz="3600" dirty="0"/>
              <a:t> </a:t>
            </a:r>
            <a:r>
              <a:rPr lang="en-US" sz="3600" dirty="0" err="1"/>
              <a:t>hati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diubah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amonia</a:t>
            </a:r>
            <a:r>
              <a:rPr lang="en-US" sz="3600" dirty="0"/>
              <a:t> (NH</a:t>
            </a:r>
            <a:r>
              <a:rPr lang="en-US" sz="3600" baseline="-25000" dirty="0"/>
              <a:t>3</a:t>
            </a:r>
            <a:r>
              <a:rPr lang="en-US" sz="3600" dirty="0"/>
              <a:t>)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dibuang</a:t>
            </a:r>
            <a:r>
              <a:rPr lang="en-US" sz="3600" dirty="0"/>
              <a:t> </a:t>
            </a:r>
            <a:r>
              <a:rPr lang="en-US" sz="3600" dirty="0" err="1"/>
              <a:t>lewat</a:t>
            </a:r>
            <a:r>
              <a:rPr lang="en-US" sz="3600" dirty="0"/>
              <a:t> </a:t>
            </a:r>
            <a:r>
              <a:rPr lang="en-US" sz="3600" dirty="0" err="1"/>
              <a:t>urin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ANABOLISME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90600" lvl="1" indent="-533400">
              <a:lnSpc>
                <a:spcPct val="90000"/>
              </a:lnSpc>
              <a:buFontTx/>
              <a:buChar char="-"/>
            </a:pP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reaksi</a:t>
            </a:r>
            <a:r>
              <a:rPr lang="en-US" sz="3200" dirty="0" smtClean="0"/>
              <a:t> </a:t>
            </a:r>
            <a:r>
              <a:rPr lang="en-US" sz="3200" dirty="0" err="1" smtClean="0"/>
              <a:t>penyusunan</a:t>
            </a:r>
            <a:r>
              <a:rPr lang="en-US" sz="3200" dirty="0" smtClean="0"/>
              <a:t> </a:t>
            </a:r>
            <a:r>
              <a:rPr lang="en-US" sz="3200" dirty="0" err="1" smtClean="0"/>
              <a:t>zat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berlangsung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sel.</a:t>
            </a:r>
          </a:p>
          <a:p>
            <a:pPr marL="990600" lvl="1" indent="-533400">
              <a:lnSpc>
                <a:spcPct val="90000"/>
              </a:lnSpc>
              <a:buFontTx/>
              <a:buChar char="-"/>
            </a:pPr>
            <a:r>
              <a:rPr lang="en-US" sz="3200" dirty="0" err="1" smtClean="0"/>
              <a:t>Macamnya</a:t>
            </a:r>
            <a:r>
              <a:rPr lang="en-US" sz="3200" dirty="0" smtClean="0"/>
              <a:t>:</a:t>
            </a:r>
          </a:p>
          <a:p>
            <a:pPr marL="1371600" lvl="2" indent="-457200">
              <a:lnSpc>
                <a:spcPct val="90000"/>
              </a:lnSpc>
              <a:buFontTx/>
              <a:buAutoNum type="arabicPeriod"/>
            </a:pPr>
            <a:r>
              <a:rPr lang="en-US" sz="2800" b="1" dirty="0" err="1" smtClean="0">
                <a:solidFill>
                  <a:schemeClr val="hlink"/>
                </a:solidFill>
              </a:rPr>
              <a:t>Anabolisme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karbohidrat</a:t>
            </a:r>
            <a:endParaRPr lang="en-US" sz="2800" b="1" dirty="0" smtClean="0">
              <a:solidFill>
                <a:schemeClr val="hlink"/>
              </a:solidFill>
            </a:endParaRPr>
          </a:p>
          <a:p>
            <a:pPr marL="1752600" lvl="3" indent="-381000">
              <a:lnSpc>
                <a:spcPct val="90000"/>
              </a:lnSpc>
              <a:buFontTx/>
              <a:buChar char="-"/>
            </a:pPr>
            <a:r>
              <a:rPr lang="en-US" sz="2800" dirty="0" err="1" smtClean="0"/>
              <a:t>Dibedakan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:</a:t>
            </a:r>
          </a:p>
          <a:p>
            <a:pPr marL="2209800" lvl="4" indent="-381000">
              <a:lnSpc>
                <a:spcPct val="90000"/>
              </a:lnSpc>
              <a:buFontTx/>
              <a:buAutoNum type="alphaLcPeriod"/>
            </a:pPr>
            <a:r>
              <a:rPr lang="en-US" sz="2800" b="1" dirty="0" err="1" smtClean="0">
                <a:solidFill>
                  <a:schemeClr val="hlink"/>
                </a:solidFill>
              </a:rPr>
              <a:t>Fotosintesis</a:t>
            </a:r>
            <a:endParaRPr lang="en-US" sz="2800" b="1" dirty="0" smtClean="0">
              <a:solidFill>
                <a:schemeClr val="hlink"/>
              </a:solidFill>
            </a:endParaRPr>
          </a:p>
          <a:p>
            <a:pPr marL="2209800" lvl="4" indent="-381000">
              <a:lnSpc>
                <a:spcPct val="90000"/>
              </a:lnSpc>
              <a:buFontTx/>
              <a:buChar char="-"/>
            </a:pP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peristiwa</a:t>
            </a:r>
            <a:r>
              <a:rPr lang="en-US" sz="2800" dirty="0" smtClean="0"/>
              <a:t> </a:t>
            </a:r>
            <a:r>
              <a:rPr lang="en-US" sz="2800" dirty="0" err="1" smtClean="0"/>
              <a:t>penyusunan</a:t>
            </a:r>
            <a:r>
              <a:rPr lang="en-US" sz="2800" dirty="0" smtClean="0"/>
              <a:t> </a:t>
            </a:r>
            <a:r>
              <a:rPr lang="en-US" sz="2800" dirty="0" err="1" smtClean="0"/>
              <a:t>zat</a:t>
            </a:r>
            <a:r>
              <a:rPr lang="en-US" sz="2800" dirty="0" smtClean="0"/>
              <a:t> </a:t>
            </a:r>
            <a:r>
              <a:rPr lang="en-US" sz="2800" dirty="0" err="1" smtClean="0"/>
              <a:t>organik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zat</a:t>
            </a:r>
            <a:r>
              <a:rPr lang="en-US" sz="2800" dirty="0" smtClean="0"/>
              <a:t> </a:t>
            </a:r>
            <a:r>
              <a:rPr lang="en-US" sz="2800" dirty="0" err="1" smtClean="0"/>
              <a:t>anorganik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pertolongan</a:t>
            </a:r>
            <a:r>
              <a:rPr lang="en-US" sz="2800" dirty="0" smtClean="0"/>
              <a:t> </a:t>
            </a:r>
            <a:r>
              <a:rPr lang="en-US" sz="2800" dirty="0" err="1" smtClean="0"/>
              <a:t>energi</a:t>
            </a:r>
            <a:r>
              <a:rPr lang="en-US" sz="2800" dirty="0" smtClean="0"/>
              <a:t> </a:t>
            </a:r>
            <a:r>
              <a:rPr lang="en-US" sz="2800" dirty="0" err="1" smtClean="0"/>
              <a:t>cahaya</a:t>
            </a:r>
            <a:r>
              <a:rPr lang="en-US" sz="2800" dirty="0" smtClean="0"/>
              <a:t>.</a:t>
            </a:r>
          </a:p>
          <a:p>
            <a:pPr marL="2209800" lvl="4" indent="-381000">
              <a:lnSpc>
                <a:spcPct val="90000"/>
              </a:lnSpc>
              <a:buFontTx/>
              <a:buChar char="-"/>
            </a:pPr>
            <a:r>
              <a:rPr lang="en-US" sz="2800" dirty="0" err="1" smtClean="0"/>
              <a:t>Asimilasi</a:t>
            </a:r>
            <a:r>
              <a:rPr lang="en-US" sz="2800" dirty="0" smtClean="0"/>
              <a:t> </a:t>
            </a:r>
            <a:r>
              <a:rPr lang="en-US" sz="2800" dirty="0" err="1" smtClean="0"/>
              <a:t>karbon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baku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CO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>
                <a:solidFill>
                  <a:schemeClr val="hlink"/>
                </a:solidFill>
              </a:rPr>
              <a:t>Proses fotosintesis</a:t>
            </a:r>
          </a:p>
          <a:p>
            <a:pPr marL="990600" lvl="1" indent="-533400">
              <a:buFontTx/>
              <a:buChar char="-"/>
            </a:pPr>
            <a:r>
              <a:rPr lang="en-US"/>
              <a:t>Bertujuan memecah gula menjadi CO</a:t>
            </a:r>
            <a:r>
              <a:rPr lang="en-US" baseline="-25000"/>
              <a:t>2</a:t>
            </a:r>
            <a:r>
              <a:rPr lang="en-US"/>
              <a:t>, H</a:t>
            </a:r>
            <a:r>
              <a:rPr lang="en-US" baseline="-25000"/>
              <a:t>2</a:t>
            </a:r>
            <a:r>
              <a:rPr lang="en-US"/>
              <a:t>O, dan energi.</a:t>
            </a:r>
          </a:p>
          <a:p>
            <a:pPr marL="990600" lvl="1" indent="-533400">
              <a:buFontTx/>
              <a:buChar char="-"/>
            </a:pPr>
            <a:r>
              <a:rPr lang="en-US"/>
              <a:t>Terjadi di dalam kloroplas.</a:t>
            </a:r>
          </a:p>
          <a:p>
            <a:pPr marL="990600" lvl="1" indent="-533400">
              <a:buFontTx/>
              <a:buChar char="-"/>
            </a:pPr>
            <a:r>
              <a:rPr lang="en-US"/>
              <a:t>Reaksi sederhananya:</a:t>
            </a:r>
          </a:p>
          <a:p>
            <a:pPr marL="990600" lvl="1" indent="-533400">
              <a:buFontTx/>
              <a:buNone/>
            </a:pPr>
            <a:r>
              <a:rPr lang="en-US"/>
              <a:t>	</a:t>
            </a:r>
          </a:p>
          <a:p>
            <a:pPr marL="990600" lvl="1" indent="-533400">
              <a:buFontTx/>
              <a:buNone/>
            </a:pPr>
            <a:r>
              <a:rPr lang="en-US"/>
              <a:t>	6CO</a:t>
            </a:r>
            <a:r>
              <a:rPr lang="en-US" baseline="-25000"/>
              <a:t>2</a:t>
            </a:r>
            <a:r>
              <a:rPr lang="en-US"/>
              <a:t> + 12H</a:t>
            </a:r>
            <a:r>
              <a:rPr lang="en-US" baseline="-25000"/>
              <a:t>2</a:t>
            </a:r>
            <a:r>
              <a:rPr lang="en-US"/>
              <a:t>O </a:t>
            </a:r>
            <a:r>
              <a:rPr lang="en-US">
                <a:sym typeface="Wingdings" pitchFamily="2" charset="2"/>
              </a:rPr>
              <a:t> C</a:t>
            </a:r>
            <a:r>
              <a:rPr lang="en-US" baseline="-25000">
                <a:sym typeface="Wingdings" pitchFamily="2" charset="2"/>
              </a:rPr>
              <a:t>6</a:t>
            </a:r>
            <a:r>
              <a:rPr lang="en-US">
                <a:sym typeface="Wingdings" pitchFamily="2" charset="2"/>
              </a:rPr>
              <a:t>H</a:t>
            </a:r>
            <a:r>
              <a:rPr lang="en-US" baseline="-25000">
                <a:sym typeface="Wingdings" pitchFamily="2" charset="2"/>
              </a:rPr>
              <a:t>12</a:t>
            </a:r>
            <a:r>
              <a:rPr lang="en-US">
                <a:sym typeface="Wingdings" pitchFamily="2" charset="2"/>
              </a:rPr>
              <a:t>O</a:t>
            </a:r>
            <a:r>
              <a:rPr lang="en-US" baseline="-25000">
                <a:sym typeface="Wingdings" pitchFamily="2" charset="2"/>
              </a:rPr>
              <a:t>6</a:t>
            </a:r>
            <a:r>
              <a:rPr lang="en-US">
                <a:sym typeface="Wingdings" pitchFamily="2" charset="2"/>
              </a:rPr>
              <a:t> + 6O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 + 6H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O</a:t>
            </a:r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92500" y="3141663"/>
            <a:ext cx="1439863" cy="1225550"/>
            <a:chOff x="2154" y="1842"/>
            <a:chExt cx="907" cy="772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2154" y="1842"/>
              <a:ext cx="907" cy="18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>
                  <a:solidFill>
                    <a:schemeClr val="bg2"/>
                  </a:solidFill>
                  <a:latin typeface="Arial" charset="0"/>
                </a:rPr>
                <a:t>Cahaya matahari</a:t>
              </a:r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154" y="2432"/>
              <a:ext cx="907" cy="18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>
                  <a:solidFill>
                    <a:schemeClr val="bg2"/>
                  </a:solidFill>
                  <a:latin typeface="Arial" charset="0"/>
                </a:rPr>
                <a:t>Klorofil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04837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fotosintesis</a:t>
            </a:r>
            <a:endParaRPr lang="en-US" dirty="0"/>
          </a:p>
          <a:p>
            <a:pPr marL="990600" lvl="1" indent="-533400">
              <a:buFontTx/>
              <a:buChar char="-"/>
            </a:pP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kloroplas</a:t>
            </a:r>
            <a:r>
              <a:rPr lang="en-US" dirty="0"/>
              <a:t> </a:t>
            </a:r>
            <a:r>
              <a:rPr lang="en-US" dirty="0" err="1"/>
              <a:t>terkandung</a:t>
            </a:r>
            <a:r>
              <a:rPr lang="en-US" dirty="0"/>
              <a:t> </a:t>
            </a:r>
            <a:r>
              <a:rPr lang="en-US" dirty="0" err="1"/>
              <a:t>beebrapa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pigmen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marL="1371600" lvl="2" indent="-457200">
              <a:buFontTx/>
              <a:buAutoNum type="alphaLcParenR"/>
            </a:pPr>
            <a:r>
              <a:rPr lang="en-US" dirty="0" err="1"/>
              <a:t>Klorofil</a:t>
            </a:r>
            <a:r>
              <a:rPr lang="en-US" dirty="0"/>
              <a:t> a,</a:t>
            </a:r>
          </a:p>
          <a:p>
            <a:pPr marL="1752600" lvl="3" indent="-381000">
              <a:buFontTx/>
              <a:buChar char="-"/>
            </a:pPr>
            <a:r>
              <a:rPr lang="en-US" dirty="0" err="1"/>
              <a:t>Menyerap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biru-ungu</a:t>
            </a:r>
            <a:r>
              <a:rPr lang="en-US" dirty="0"/>
              <a:t>.</a:t>
            </a:r>
          </a:p>
          <a:p>
            <a:pPr marL="1752600" lvl="3" indent="-381000">
              <a:buFontTx/>
              <a:buChar char="-"/>
            </a:pP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terang</a:t>
            </a:r>
            <a:r>
              <a:rPr lang="en-US" dirty="0"/>
              <a:t>.</a:t>
            </a:r>
          </a:p>
          <a:p>
            <a:pPr marL="1752600" lvl="3" indent="-381000">
              <a:buFontTx/>
              <a:buChar char="-"/>
            </a:pP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memantulkan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.</a:t>
            </a:r>
          </a:p>
          <a:p>
            <a:pPr marL="1371600" lvl="2" indent="-457200">
              <a:buFontTx/>
              <a:buNone/>
            </a:pPr>
            <a:r>
              <a:rPr lang="en-US" dirty="0"/>
              <a:t>b) </a:t>
            </a:r>
            <a:r>
              <a:rPr lang="en-US" dirty="0" err="1"/>
              <a:t>Klorofil</a:t>
            </a:r>
            <a:r>
              <a:rPr lang="en-US" dirty="0"/>
              <a:t> b,</a:t>
            </a:r>
          </a:p>
          <a:p>
            <a:pPr marL="1752600" lvl="3" indent="-381000">
              <a:buFontTx/>
              <a:buChar char="-"/>
            </a:pPr>
            <a:r>
              <a:rPr lang="en-US" dirty="0" err="1"/>
              <a:t>Menyerap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biru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oranye</a:t>
            </a:r>
            <a:r>
              <a:rPr lang="en-US" dirty="0"/>
              <a:t>.</a:t>
            </a:r>
          </a:p>
          <a:p>
            <a:pPr marL="1752600" lvl="3" indent="-381000">
              <a:buFontTx/>
              <a:buChar char="-"/>
            </a:pPr>
            <a:r>
              <a:rPr lang="en-US" dirty="0" err="1"/>
              <a:t>Memantulkan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hijau-kuning</a:t>
            </a:r>
            <a:r>
              <a:rPr lang="en-US" dirty="0"/>
              <a:t>.</a:t>
            </a:r>
          </a:p>
          <a:p>
            <a:pPr marL="1371600" lvl="2" indent="-457200">
              <a:buFontTx/>
              <a:buNone/>
            </a:pPr>
            <a:r>
              <a:rPr lang="en-US" dirty="0"/>
              <a:t>c) </a:t>
            </a:r>
            <a:r>
              <a:rPr lang="en-US" dirty="0" err="1"/>
              <a:t>Karotenoid</a:t>
            </a:r>
            <a:endParaRPr lang="en-US" dirty="0"/>
          </a:p>
          <a:p>
            <a:pPr marL="1752600" lvl="3" indent="-381000">
              <a:buFontTx/>
              <a:buChar char="-"/>
            </a:pPr>
            <a:r>
              <a:rPr lang="en-US" dirty="0" err="1"/>
              <a:t>Menyerap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biru-hijau</a:t>
            </a:r>
            <a:r>
              <a:rPr lang="en-US" dirty="0"/>
              <a:t>.</a:t>
            </a:r>
          </a:p>
          <a:p>
            <a:pPr marL="1752600" lvl="3" indent="-381000">
              <a:buFontTx/>
              <a:buChar char="-"/>
            </a:pPr>
            <a:r>
              <a:rPr lang="en-US" dirty="0" err="1"/>
              <a:t>Memantulkan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kuning-oranye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fotosintesis</a:t>
            </a:r>
            <a:endParaRPr lang="en-US" dirty="0"/>
          </a:p>
          <a:p>
            <a:pPr marL="990600" lvl="1" indent="-533400">
              <a:buFontTx/>
              <a:buAutoNum type="alphaLcPeriod"/>
            </a:pPr>
            <a:r>
              <a:rPr lang="en-US" dirty="0" err="1"/>
              <a:t>Penangkapan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(</a:t>
            </a:r>
            <a:r>
              <a:rPr lang="en-US" dirty="0" err="1"/>
              <a:t>fotosistem</a:t>
            </a:r>
            <a:r>
              <a:rPr lang="en-US" dirty="0"/>
              <a:t>)</a:t>
            </a:r>
          </a:p>
          <a:p>
            <a:pPr marL="990600" lvl="1" indent="-533400">
              <a:buFontTx/>
              <a:buAutoNum type="alphaLcPeriod"/>
            </a:pP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elektron</a:t>
            </a:r>
            <a:endParaRPr lang="en-US" dirty="0"/>
          </a:p>
          <a:p>
            <a:pPr marL="990600" lvl="1" indent="-533400">
              <a:buFontTx/>
              <a:buAutoNum type="alphaLcPeriod"/>
            </a:pP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en-US" dirty="0"/>
          </a:p>
        </p:txBody>
      </p:sp>
      <p:pic>
        <p:nvPicPr>
          <p:cNvPr id="32773" name="Picture 5" descr="t-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492375"/>
            <a:ext cx="7448550" cy="410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033f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0850"/>
            <a:ext cx="4495800" cy="3457575"/>
          </a:xfrm>
          <a:prstGeom prst="rect">
            <a:avLst/>
          </a:prstGeom>
          <a:noFill/>
        </p:spPr>
      </p:pic>
      <p:pic>
        <p:nvPicPr>
          <p:cNvPr id="155651" name="Picture 3" descr="033f3d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191000"/>
            <a:ext cx="5237163" cy="2362200"/>
          </a:xfrm>
          <a:prstGeom prst="rect">
            <a:avLst/>
          </a:prstGeom>
          <a:noFill/>
        </p:spPr>
      </p:pic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5181600" y="914400"/>
            <a:ext cx="31400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Tahoma" pitchFamily="34" charset="0"/>
                <a:cs typeface="Times New Roman" pitchFamily="18" charset="0"/>
              </a:rPr>
              <a:t>Potongan melintang daun.  Setiap sel fotosintesis memiliki banyak kloroplas.Ukuran kloroplas sangat kecil. Apabila kita menumpuk 2000 kloroplast besar tumpukan akan setinggi uang logam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533400" y="5181600"/>
            <a:ext cx="1474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Sel Kloroplas</a:t>
            </a:r>
          </a:p>
        </p:txBody>
      </p:sp>
      <p:sp>
        <p:nvSpPr>
          <p:cNvPr id="155654" name="AutoShape 6"/>
          <p:cNvSpPr>
            <a:spLocks/>
          </p:cNvSpPr>
          <p:nvPr/>
        </p:nvSpPr>
        <p:spPr bwMode="auto">
          <a:xfrm>
            <a:off x="2667000" y="4419600"/>
            <a:ext cx="304800" cy="1752600"/>
          </a:xfrm>
          <a:prstGeom prst="leftBracket">
            <a:avLst>
              <a:gd name="adj" fmla="val 3750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655" name="Line 7"/>
          <p:cNvSpPr>
            <a:spLocks noChangeShapeType="1"/>
          </p:cNvSpPr>
          <p:nvPr/>
        </p:nvSpPr>
        <p:spPr bwMode="auto">
          <a:xfrm>
            <a:off x="20574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3600" b="1">
                <a:solidFill>
                  <a:schemeClr val="hlink"/>
                </a:solidFill>
              </a:rPr>
              <a:t>b. Siklus Calvin</a:t>
            </a:r>
          </a:p>
          <a:p>
            <a:pPr marL="990600" lvl="1" indent="-533400"/>
            <a:r>
              <a:rPr lang="en-US" sz="3200"/>
              <a:t>Ditemukan oleh Melvin Calvin.</a:t>
            </a:r>
          </a:p>
          <a:p>
            <a:pPr marL="990600" lvl="1" indent="-533400"/>
            <a:r>
              <a:rPr lang="en-US" sz="3200"/>
              <a:t>Merupakan proses penggunaan ATP dan NADPH untuk mengubah CO</a:t>
            </a:r>
            <a:r>
              <a:rPr lang="en-US" sz="3200" baseline="-25000"/>
              <a:t>2</a:t>
            </a:r>
            <a:r>
              <a:rPr lang="en-US" sz="3200"/>
              <a:t> menjadi gula.</a:t>
            </a:r>
          </a:p>
          <a:p>
            <a:pPr marL="990600" lvl="1" indent="-533400"/>
            <a:r>
              <a:rPr lang="en-US" sz="3200"/>
              <a:t>Fase-fasenya:</a:t>
            </a:r>
          </a:p>
          <a:p>
            <a:pPr marL="1371600" lvl="2" indent="-457200">
              <a:buFontTx/>
              <a:buAutoNum type="arabicParenR"/>
            </a:pPr>
            <a:r>
              <a:rPr lang="en-US" sz="2800"/>
              <a:t>Pengikatan (fiksasi) CO</a:t>
            </a:r>
            <a:r>
              <a:rPr lang="en-US" sz="2800" baseline="-25000"/>
              <a:t>2</a:t>
            </a:r>
            <a:endParaRPr lang="en-US" sz="2800"/>
          </a:p>
          <a:p>
            <a:pPr marL="1371600" lvl="2" indent="-457200">
              <a:buFontTx/>
              <a:buAutoNum type="arabicParenR"/>
            </a:pPr>
            <a:r>
              <a:rPr lang="en-US" sz="2800"/>
              <a:t>Reduksi</a:t>
            </a:r>
          </a:p>
          <a:p>
            <a:pPr marL="1371600" lvl="2" indent="-457200">
              <a:buFontTx/>
              <a:buAutoNum type="arabicParenR"/>
            </a:pPr>
            <a:r>
              <a:rPr lang="en-US" sz="2800"/>
              <a:t>Pembentukan RuBP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5949950"/>
            <a:ext cx="8229600" cy="57467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Gambar. </a:t>
            </a:r>
            <a:r>
              <a:rPr lang="en-US" b="1">
                <a:solidFill>
                  <a:schemeClr val="hlink"/>
                </a:solidFill>
              </a:rPr>
              <a:t>Proses siklus Calvin</a:t>
            </a:r>
          </a:p>
        </p:txBody>
      </p:sp>
      <p:pic>
        <p:nvPicPr>
          <p:cNvPr id="110596" name="Picture 4" descr="calvin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60350"/>
            <a:ext cx="7561262" cy="554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>
                <a:solidFill>
                  <a:schemeClr val="hlink"/>
                </a:solidFill>
              </a:rPr>
              <a:t>c. Kemosintesis</a:t>
            </a:r>
          </a:p>
          <a:p>
            <a:pPr lvl="1"/>
            <a:r>
              <a:rPr lang="en-US" sz="3200"/>
              <a:t>Yaitu penyusunan bahan organik dengan menggunakan energi dari pemecahan senyawa kimia.</a:t>
            </a:r>
          </a:p>
          <a:p>
            <a:pPr lvl="1"/>
            <a:r>
              <a:rPr lang="en-US" sz="3200"/>
              <a:t>Energi yang dihasilkan lebih kecil dibandingkan dengan menggunakan energi cahaya.</a:t>
            </a:r>
          </a:p>
          <a:p>
            <a:pPr lvl="1"/>
            <a:r>
              <a:rPr lang="en-US" sz="3200"/>
              <a:t>Contoh: bakteri Nitrobacter dengan reaksi,</a:t>
            </a:r>
          </a:p>
          <a:p>
            <a:pPr lvl="1">
              <a:buFont typeface="Wingdings" pitchFamily="2" charset="2"/>
              <a:buNone/>
            </a:pPr>
            <a:r>
              <a:rPr lang="en-US" sz="3200"/>
              <a:t>	Ca(NO</a:t>
            </a:r>
            <a:r>
              <a:rPr lang="en-US" sz="3200" baseline="-25000"/>
              <a:t>2</a:t>
            </a:r>
            <a:r>
              <a:rPr lang="en-US" sz="3200"/>
              <a:t>)</a:t>
            </a:r>
            <a:r>
              <a:rPr lang="en-US" sz="3200" baseline="-25000"/>
              <a:t>2</a:t>
            </a:r>
            <a:r>
              <a:rPr lang="en-US" sz="3200"/>
              <a:t> + O</a:t>
            </a:r>
            <a:r>
              <a:rPr lang="en-US" sz="3200" baseline="-25000"/>
              <a:t>2</a:t>
            </a:r>
            <a:r>
              <a:rPr lang="en-US" sz="3200"/>
              <a:t> ------------</a:t>
            </a:r>
            <a:r>
              <a:rPr lang="en-US" sz="3200">
                <a:sym typeface="Wingdings" pitchFamily="2" charset="2"/>
              </a:rPr>
              <a:t> Ca(NO</a:t>
            </a:r>
            <a:r>
              <a:rPr lang="en-US" sz="3200" baseline="-25000">
                <a:sym typeface="Wingdings" pitchFamily="2" charset="2"/>
              </a:rPr>
              <a:t>3</a:t>
            </a:r>
            <a:r>
              <a:rPr lang="en-US" sz="3200">
                <a:sym typeface="Wingdings" pitchFamily="2" charset="2"/>
              </a:rPr>
              <a:t>)</a:t>
            </a:r>
            <a:r>
              <a:rPr lang="en-US" sz="3200" baseline="-25000">
                <a:sym typeface="Wingdings" pitchFamily="2" charset="2"/>
              </a:rPr>
              <a:t>2</a:t>
            </a:r>
            <a:r>
              <a:rPr lang="en-US" sz="3200">
                <a:sym typeface="Wingdings" pitchFamily="2" charset="2"/>
              </a:rPr>
              <a:t> + 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solidFill>
                  <a:schemeClr val="hlink"/>
                </a:solidFill>
              </a:rPr>
              <a:t>2. Anabolisme Lemak</a:t>
            </a:r>
          </a:p>
          <a:p>
            <a:pPr lvl="1"/>
            <a:r>
              <a:rPr lang="en-US"/>
              <a:t>Disebut juga lipogenesis, yang terjadi di dalam sitoplasma yang memiliki enzim kompleks, yaitu asam lemak sitetase.</a:t>
            </a:r>
          </a:p>
          <a:p>
            <a:pPr lvl="1"/>
            <a:r>
              <a:rPr lang="en-US"/>
              <a:t>Lemak dapat disintesis dari protein dan karbohidrat.</a:t>
            </a:r>
          </a:p>
          <a:p>
            <a:pPr lvl="1"/>
            <a:r>
              <a:rPr lang="en-US"/>
              <a:t>Lemak tersusun dari asam lemak dan gliserol.</a:t>
            </a:r>
          </a:p>
          <a:p>
            <a:pPr lvl="1"/>
            <a:r>
              <a:rPr lang="en-US"/>
              <a:t>Asam lemak terbentuk dari Asetil KoA.</a:t>
            </a:r>
          </a:p>
          <a:p>
            <a:pPr lvl="1"/>
            <a:r>
              <a:rPr lang="en-US"/>
              <a:t>Sintesis lemak berlangsung di retikulum endoplasma.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KATABOLISME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1313" lvl="1"/>
            <a:r>
              <a:rPr lang="en-US" sz="3600" dirty="0" err="1" smtClean="0"/>
              <a:t>Yaitu</a:t>
            </a:r>
            <a:r>
              <a:rPr lang="en-US" sz="3600" dirty="0" smtClean="0"/>
              <a:t> </a:t>
            </a:r>
            <a:r>
              <a:rPr lang="en-US" sz="3600" dirty="0" err="1" smtClean="0"/>
              <a:t>reaksi</a:t>
            </a:r>
            <a:r>
              <a:rPr lang="en-US" sz="3600" dirty="0" smtClean="0"/>
              <a:t> </a:t>
            </a:r>
            <a:r>
              <a:rPr lang="en-US" sz="3600" dirty="0" err="1" smtClean="0"/>
              <a:t>penguraian</a:t>
            </a:r>
            <a:r>
              <a:rPr lang="en-US" sz="3600" dirty="0" smtClean="0"/>
              <a:t> </a:t>
            </a:r>
            <a:r>
              <a:rPr lang="en-US" sz="3600" dirty="0" err="1" smtClean="0"/>
              <a:t>senyawa</a:t>
            </a:r>
            <a:r>
              <a:rPr lang="en-US" sz="3600" dirty="0" smtClean="0"/>
              <a:t> yang </a:t>
            </a:r>
            <a:r>
              <a:rPr lang="en-US" sz="3600" dirty="0" err="1" smtClean="0"/>
              <a:t>kompleks</a:t>
            </a:r>
            <a:r>
              <a:rPr lang="en-US" sz="3600" dirty="0" smtClean="0"/>
              <a:t> </a:t>
            </a:r>
            <a:r>
              <a:rPr lang="en-US" sz="3600" dirty="0" err="1" smtClean="0"/>
              <a:t>menjadi</a:t>
            </a:r>
            <a:r>
              <a:rPr lang="en-US" sz="3600" dirty="0" smtClean="0"/>
              <a:t> </a:t>
            </a:r>
            <a:r>
              <a:rPr lang="en-US" sz="3600" dirty="0" err="1" smtClean="0"/>
              <a:t>senyawa</a:t>
            </a:r>
            <a:r>
              <a:rPr lang="en-US" sz="3600" dirty="0" smtClean="0"/>
              <a:t> yang </a:t>
            </a:r>
            <a:r>
              <a:rPr lang="en-US" sz="3600" dirty="0" err="1" smtClean="0"/>
              <a:t>lebih</a:t>
            </a:r>
            <a:r>
              <a:rPr lang="en-US" sz="3600" dirty="0" smtClean="0"/>
              <a:t> </a:t>
            </a:r>
            <a:r>
              <a:rPr lang="en-US" sz="3600" dirty="0" err="1" smtClean="0"/>
              <a:t>sederhana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bantuan</a:t>
            </a:r>
            <a:r>
              <a:rPr lang="en-US" sz="3600" dirty="0" smtClean="0"/>
              <a:t> </a:t>
            </a:r>
            <a:r>
              <a:rPr lang="en-US" sz="3600" dirty="0" err="1" smtClean="0"/>
              <a:t>enzim</a:t>
            </a:r>
            <a:r>
              <a:rPr lang="en-US" sz="3600" dirty="0" smtClean="0"/>
              <a:t>.</a:t>
            </a:r>
          </a:p>
          <a:p>
            <a:pPr marL="341313" lvl="1"/>
            <a:r>
              <a:rPr lang="en-US" sz="3600" dirty="0" err="1" smtClean="0"/>
              <a:t>Menghasilkan</a:t>
            </a:r>
            <a:r>
              <a:rPr lang="en-US" sz="3600" dirty="0" smtClean="0"/>
              <a:t> </a:t>
            </a:r>
            <a:r>
              <a:rPr lang="en-US" sz="3600" dirty="0" err="1" smtClean="0"/>
              <a:t>energi</a:t>
            </a:r>
            <a:r>
              <a:rPr lang="en-US" sz="3600" dirty="0" smtClean="0"/>
              <a:t>.</a:t>
            </a:r>
          </a:p>
          <a:p>
            <a:pPr marL="341313" lvl="1"/>
            <a:r>
              <a:rPr lang="en-US" sz="3600" dirty="0" err="1" smtClean="0"/>
              <a:t>Contoh</a:t>
            </a:r>
            <a:r>
              <a:rPr lang="en-US" sz="3600" dirty="0" smtClean="0"/>
              <a:t>: </a:t>
            </a:r>
            <a:r>
              <a:rPr lang="en-US" sz="3600" dirty="0" err="1" smtClean="0"/>
              <a:t>respirasi</a:t>
            </a:r>
            <a:r>
              <a:rPr lang="en-US" sz="3600" dirty="0" smtClean="0"/>
              <a:t> ( </a:t>
            </a:r>
            <a:r>
              <a:rPr lang="en-US" sz="3600" dirty="0" err="1" smtClean="0"/>
              <a:t>yaitu</a:t>
            </a:r>
            <a:r>
              <a:rPr lang="en-US" sz="3600" dirty="0" smtClean="0"/>
              <a:t> </a:t>
            </a:r>
            <a:r>
              <a:rPr lang="en-US" sz="3600" dirty="0" err="1" smtClean="0"/>
              <a:t>proses</a:t>
            </a:r>
            <a:r>
              <a:rPr lang="en-US" sz="3600" dirty="0" smtClean="0"/>
              <a:t> </a:t>
            </a:r>
            <a:r>
              <a:rPr lang="en-US" sz="3600" dirty="0" err="1" smtClean="0"/>
              <a:t>penguraian</a:t>
            </a:r>
            <a:r>
              <a:rPr lang="en-US" sz="3600" dirty="0" smtClean="0"/>
              <a:t> </a:t>
            </a:r>
            <a:r>
              <a:rPr lang="en-US" sz="3600" dirty="0" err="1" smtClean="0"/>
              <a:t>bahan</a:t>
            </a:r>
            <a:r>
              <a:rPr lang="en-US" sz="3600" dirty="0" smtClean="0"/>
              <a:t> </a:t>
            </a:r>
            <a:r>
              <a:rPr lang="en-US" sz="3600" dirty="0" err="1" smtClean="0"/>
              <a:t>makanan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menghasilkan</a:t>
            </a:r>
            <a:r>
              <a:rPr lang="en-US" sz="3600" dirty="0" smtClean="0"/>
              <a:t> </a:t>
            </a:r>
            <a:r>
              <a:rPr lang="en-US" sz="3600" dirty="0" err="1" smtClean="0"/>
              <a:t>energi</a:t>
            </a:r>
            <a:r>
              <a:rPr lang="en-US" sz="36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3600">
                <a:solidFill>
                  <a:schemeClr val="hlink"/>
                </a:solidFill>
              </a:rPr>
              <a:t>3. Anabolisme Protein</a:t>
            </a:r>
          </a:p>
          <a:p>
            <a:pPr marL="990600" lvl="1" indent="-533400"/>
            <a:r>
              <a:rPr lang="en-US" sz="3200"/>
              <a:t>Protein tersusun atas senyawa asam amino.</a:t>
            </a:r>
          </a:p>
          <a:p>
            <a:pPr marL="990600" lvl="1" indent="-533400"/>
            <a:r>
              <a:rPr lang="en-US" sz="3200"/>
              <a:t>Penyusunan gugus amino (-NH</a:t>
            </a:r>
            <a:r>
              <a:rPr lang="en-US" sz="3200" baseline="-25000"/>
              <a:t>2</a:t>
            </a:r>
            <a:r>
              <a:rPr lang="en-US" sz="3200"/>
              <a:t>) pada suatu substrat disebut aminasi.</a:t>
            </a:r>
          </a:p>
          <a:p>
            <a:pPr marL="990600" lvl="1" indent="-533400"/>
            <a:r>
              <a:rPr lang="en-US" sz="3200"/>
              <a:t>Ada 2 cara sintesis protein, yaitu:</a:t>
            </a:r>
          </a:p>
          <a:p>
            <a:pPr marL="1371600" lvl="2" indent="-457200">
              <a:buFontTx/>
              <a:buAutoNum type="alphaLcPeriod"/>
            </a:pPr>
            <a:r>
              <a:rPr lang="en-US" sz="2800"/>
              <a:t>Reaksi aminasi reduksi,</a:t>
            </a:r>
          </a:p>
          <a:p>
            <a:pPr marL="1371600" lvl="2" indent="-457200">
              <a:buFontTx/>
              <a:buAutoNum type="alphaLcPeriod"/>
            </a:pPr>
            <a:r>
              <a:rPr lang="en-US" sz="2800"/>
              <a:t>Reaksi transaminasi.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609600" indent="-609600">
              <a:buFontTx/>
              <a:buChar char="-"/>
            </a:pPr>
            <a:r>
              <a:rPr lang="en-US" sz="3600"/>
              <a:t>Berdasarkan kebutuhan akan O</a:t>
            </a:r>
            <a:r>
              <a:rPr lang="en-US" sz="3600" baseline="-25000"/>
              <a:t>2</a:t>
            </a:r>
            <a:r>
              <a:rPr lang="en-US" sz="3600"/>
              <a:t>, respirasi dibedakan menjadi:</a:t>
            </a:r>
          </a:p>
          <a:p>
            <a:pPr marL="990600" lvl="1" indent="-533400">
              <a:buFontTx/>
              <a:buAutoNum type="arabicPeriod"/>
            </a:pPr>
            <a:r>
              <a:rPr lang="en-US" sz="3200"/>
              <a:t>Respirasi </a:t>
            </a:r>
            <a:r>
              <a:rPr lang="en-US" sz="3200">
                <a:solidFill>
                  <a:schemeClr val="hlink"/>
                </a:solidFill>
              </a:rPr>
              <a:t>aerobik</a:t>
            </a:r>
            <a:r>
              <a:rPr lang="en-US" sz="3200"/>
              <a:t>,</a:t>
            </a:r>
          </a:p>
          <a:p>
            <a:pPr marL="1371600" lvl="2" indent="-457200">
              <a:buFontTx/>
              <a:buChar char="-"/>
            </a:pPr>
            <a:r>
              <a:rPr lang="en-US" sz="2800"/>
              <a:t>Menggunakan O</a:t>
            </a:r>
            <a:r>
              <a:rPr lang="en-US" sz="2800" baseline="-25000"/>
              <a:t>2</a:t>
            </a:r>
            <a:r>
              <a:rPr lang="en-US" sz="2800"/>
              <a:t> bebas untuk mendapatkan energi.</a:t>
            </a:r>
          </a:p>
          <a:p>
            <a:pPr marL="990600" lvl="1" indent="-533400">
              <a:buFontTx/>
              <a:buAutoNum type="arabicPeriod" startAt="2"/>
            </a:pPr>
            <a:r>
              <a:rPr lang="en-US" sz="3200"/>
              <a:t>Respirasi </a:t>
            </a:r>
            <a:r>
              <a:rPr lang="en-US" sz="3200">
                <a:solidFill>
                  <a:schemeClr val="hlink"/>
                </a:solidFill>
              </a:rPr>
              <a:t>anaerobik</a:t>
            </a:r>
            <a:r>
              <a:rPr lang="en-US" sz="3200"/>
              <a:t>,</a:t>
            </a:r>
          </a:p>
          <a:p>
            <a:pPr marL="1371600" lvl="2" indent="-457200">
              <a:buFontTx/>
              <a:buNone/>
            </a:pPr>
            <a:r>
              <a:rPr lang="en-US" sz="2800"/>
              <a:t>-	Tidak menggunakan O</a:t>
            </a:r>
            <a:r>
              <a:rPr lang="en-US" sz="2800" baseline="-25000"/>
              <a:t>2</a:t>
            </a:r>
            <a:r>
              <a:rPr lang="en-US" sz="2800"/>
              <a:t> bebas untuk mendapatkan energi.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609600" indent="-609600">
              <a:buNone/>
            </a:pPr>
            <a:r>
              <a:rPr lang="en-US" sz="3600" dirty="0" smtClean="0">
                <a:solidFill>
                  <a:schemeClr val="hlink"/>
                </a:solidFill>
              </a:rPr>
              <a:t>A. </a:t>
            </a:r>
            <a:r>
              <a:rPr lang="en-US" sz="3600" dirty="0" err="1" smtClean="0">
                <a:solidFill>
                  <a:schemeClr val="hlink"/>
                </a:solidFill>
              </a:rPr>
              <a:t>Katabolisme</a:t>
            </a:r>
            <a:r>
              <a:rPr lang="en-US" sz="3600" dirty="0" smtClean="0">
                <a:solidFill>
                  <a:schemeClr val="hlink"/>
                </a:solidFill>
              </a:rPr>
              <a:t> </a:t>
            </a:r>
            <a:r>
              <a:rPr lang="en-US" sz="3600" dirty="0" err="1">
                <a:solidFill>
                  <a:schemeClr val="hlink"/>
                </a:solidFill>
              </a:rPr>
              <a:t>karbohidrat</a:t>
            </a:r>
            <a:endParaRPr lang="en-US" sz="3600" dirty="0">
              <a:solidFill>
                <a:schemeClr val="hlink"/>
              </a:solidFill>
            </a:endParaRPr>
          </a:p>
          <a:p>
            <a:pPr marL="990600" lvl="1" indent="-533400">
              <a:buFontTx/>
              <a:buNone/>
            </a:pPr>
            <a:r>
              <a:rPr lang="en-US" sz="3200" dirty="0"/>
              <a:t>- 	</a:t>
            </a:r>
            <a:r>
              <a:rPr lang="en-US" sz="3600" dirty="0" err="1"/>
              <a:t>Contohnya</a:t>
            </a:r>
            <a:r>
              <a:rPr lang="en-US" sz="3600" dirty="0"/>
              <a:t> </a:t>
            </a:r>
            <a:r>
              <a:rPr lang="en-US" sz="3600" dirty="0" err="1"/>
              <a:t>respirasi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glukosa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/>
              <a:t>baku</a:t>
            </a:r>
            <a:r>
              <a:rPr lang="en-US" sz="3600" dirty="0"/>
              <a:t>, yang </a:t>
            </a:r>
            <a:r>
              <a:rPr lang="en-US" sz="3600" dirty="0" err="1"/>
              <a:t>diuraikan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CO</a:t>
            </a:r>
            <a:r>
              <a:rPr lang="en-US" sz="3600" baseline="-25000" dirty="0"/>
              <a:t>2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H</a:t>
            </a:r>
            <a:r>
              <a:rPr lang="en-US" sz="3600" baseline="-25000" dirty="0"/>
              <a:t>2</a:t>
            </a:r>
            <a:r>
              <a:rPr lang="en-US" sz="3600" dirty="0"/>
              <a:t>O </a:t>
            </a:r>
            <a:r>
              <a:rPr lang="en-US" sz="3600" dirty="0" err="1"/>
              <a:t>serta</a:t>
            </a:r>
            <a:r>
              <a:rPr lang="en-US" sz="3600" dirty="0"/>
              <a:t> </a:t>
            </a:r>
            <a:r>
              <a:rPr lang="en-US" sz="3600" dirty="0" err="1"/>
              <a:t>menghasilkan</a:t>
            </a:r>
            <a:r>
              <a:rPr lang="en-US" sz="3600" dirty="0"/>
              <a:t> </a:t>
            </a:r>
            <a:r>
              <a:rPr lang="en-US" sz="3600" dirty="0" err="1"/>
              <a:t>energi</a:t>
            </a:r>
            <a:r>
              <a:rPr lang="en-US" sz="3600" dirty="0"/>
              <a:t>.</a:t>
            </a:r>
          </a:p>
          <a:p>
            <a:pPr marL="1371600" lvl="2" indent="-457200">
              <a:buFontTx/>
              <a:buAutoNum type="alphaLcPeriod"/>
            </a:pPr>
            <a:r>
              <a:rPr lang="en-US" sz="3200" dirty="0" err="1"/>
              <a:t>Respirasi</a:t>
            </a:r>
            <a:r>
              <a:rPr lang="en-US" sz="3200" dirty="0"/>
              <a:t> </a:t>
            </a:r>
            <a:r>
              <a:rPr lang="en-US" sz="3200" dirty="0" err="1"/>
              <a:t>aerobik</a:t>
            </a:r>
            <a:endParaRPr lang="en-US" sz="3200" dirty="0"/>
          </a:p>
          <a:p>
            <a:pPr marL="1752600" lvl="3" indent="-381000">
              <a:buFontTx/>
              <a:buChar char="-"/>
            </a:pP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sederhana</a:t>
            </a:r>
            <a:r>
              <a:rPr lang="en-US" sz="2800" dirty="0"/>
              <a:t> </a:t>
            </a:r>
            <a:r>
              <a:rPr lang="en-US" sz="2800" dirty="0" err="1"/>
              <a:t>dituliskan</a:t>
            </a:r>
            <a:r>
              <a:rPr lang="en-US" sz="2800" dirty="0"/>
              <a:t>:</a:t>
            </a:r>
          </a:p>
          <a:p>
            <a:pPr marL="1752600" lvl="3" indent="-381000">
              <a:buFontTx/>
              <a:buNone/>
            </a:pPr>
            <a:r>
              <a:rPr lang="en-US" sz="2800" dirty="0"/>
              <a:t>	</a:t>
            </a:r>
            <a:r>
              <a:rPr lang="en-US" sz="2400" dirty="0"/>
              <a:t>C</a:t>
            </a:r>
            <a:r>
              <a:rPr lang="en-US" sz="2400" baseline="-25000" dirty="0"/>
              <a:t>6</a:t>
            </a:r>
            <a:r>
              <a:rPr lang="en-US" sz="2400" dirty="0"/>
              <a:t>H</a:t>
            </a:r>
            <a:r>
              <a:rPr lang="en-US" sz="2400" baseline="-25000" dirty="0"/>
              <a:t>12</a:t>
            </a:r>
            <a:r>
              <a:rPr lang="en-US" sz="2400" dirty="0"/>
              <a:t>O</a:t>
            </a:r>
            <a:r>
              <a:rPr lang="en-US" sz="2400" baseline="-25000" dirty="0"/>
              <a:t>6</a:t>
            </a:r>
            <a:r>
              <a:rPr lang="en-US" sz="2400" dirty="0"/>
              <a:t> + 6O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6H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O + 6CO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 + 675 </a:t>
            </a:r>
            <a:r>
              <a:rPr lang="en-US" sz="2400" dirty="0" err="1">
                <a:sym typeface="Wingdings" pitchFamily="2" charset="2"/>
              </a:rPr>
              <a:t>kkal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marL="609600" indent="-609600">
              <a:buFontTx/>
              <a:buAutoNum type="arabicParenR"/>
            </a:pPr>
            <a:r>
              <a:rPr lang="en-US">
                <a:solidFill>
                  <a:schemeClr val="hlink"/>
                </a:solidFill>
              </a:rPr>
              <a:t>Glikolisis</a:t>
            </a:r>
          </a:p>
          <a:p>
            <a:pPr marL="990600" lvl="1" indent="-533400">
              <a:buFontTx/>
              <a:buChar char="-"/>
            </a:pPr>
            <a:r>
              <a:rPr lang="en-US"/>
              <a:t>Yaitu peristiwa penguraian satu molekul glukosa menjadi asam piruvat, NADH dan ATP.</a:t>
            </a:r>
          </a:p>
          <a:p>
            <a:pPr marL="990600" lvl="1" indent="-533400">
              <a:buFontTx/>
              <a:buChar char="-"/>
            </a:pPr>
            <a:r>
              <a:rPr lang="en-US"/>
              <a:t>NADH (nikotinamida adenin dinukleotida hidrogen).</a:t>
            </a:r>
          </a:p>
          <a:p>
            <a:pPr marL="990600" lvl="1" indent="-533400">
              <a:buFontTx/>
              <a:buChar char="-"/>
            </a:pPr>
            <a:r>
              <a:rPr lang="en-US"/>
              <a:t>Berlangsung di dalam sitoplasma.</a:t>
            </a:r>
          </a:p>
          <a:p>
            <a:pPr marL="990600" lvl="1" indent="-533400">
              <a:buFontTx/>
              <a:buChar char="-"/>
            </a:pPr>
            <a:r>
              <a:rPr lang="en-US"/>
              <a:t>Hasil akhir:</a:t>
            </a:r>
          </a:p>
          <a:p>
            <a:pPr marL="1371600" lvl="2" indent="-457200">
              <a:buFontTx/>
              <a:buAutoNum type="alphaLcPeriod"/>
            </a:pPr>
            <a:r>
              <a:rPr lang="en-US" sz="2800"/>
              <a:t>Atom molekul 6C (glukosa) berubah menjadi 3C (piruvat) sebanyak 2 mol,</a:t>
            </a:r>
          </a:p>
          <a:p>
            <a:pPr marL="1371600" lvl="2" indent="-457200">
              <a:buFontTx/>
              <a:buAutoNum type="alphaLcPeriod"/>
            </a:pPr>
            <a:r>
              <a:rPr lang="en-US" sz="2800"/>
              <a:t>Energi total yang dihasilkan 4 ATP,</a:t>
            </a:r>
          </a:p>
          <a:p>
            <a:pPr marL="1371600" lvl="2" indent="-457200">
              <a:buFontTx/>
              <a:buAutoNum type="alphaLcPeriod"/>
            </a:pPr>
            <a:r>
              <a:rPr lang="en-US" sz="2800"/>
              <a:t>Dua molekul NADH akan ditrasnfer ke rantai transpor elektron.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995738" y="260350"/>
            <a:ext cx="935037" cy="28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Glukosa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4356100" y="549275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995738" y="620713"/>
            <a:ext cx="360362" cy="360362"/>
          </a:xfrm>
          <a:prstGeom prst="curvedLeftArrow">
            <a:avLst>
              <a:gd name="adj1" fmla="val 17093"/>
              <a:gd name="adj2" fmla="val 40000"/>
              <a:gd name="adj3" fmla="val 2158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492500" y="549275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ATP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419475" y="765175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ADP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572000" y="620713"/>
            <a:ext cx="1296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Heksokinase</a:t>
            </a: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3563938" y="1052513"/>
            <a:ext cx="1800225" cy="2889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Glikosa 6-fospat</a:t>
            </a: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4356100" y="134143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500563" y="1341438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Fosfoglukoisomerase</a:t>
            </a: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3419475" y="1773238"/>
            <a:ext cx="2232025" cy="2889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Fruktosa 1,6-difosfat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427538" y="2060575"/>
            <a:ext cx="73025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1692275" y="2420938"/>
            <a:ext cx="5256213" cy="714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1633680" y="2492375"/>
            <a:ext cx="215900" cy="287338"/>
          </a:xfrm>
          <a:prstGeom prst="downArrow">
            <a:avLst>
              <a:gd name="adj1" fmla="val 50000"/>
              <a:gd name="adj2" fmla="val 332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6790170" y="2492375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500563" y="2060575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Aldolase</a:t>
            </a:r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>
            <a:off x="755650" y="2852738"/>
            <a:ext cx="2303463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Dihidroksiaseton fospat</a:t>
            </a:r>
          </a:p>
        </p:txBody>
      </p:sp>
      <p:sp>
        <p:nvSpPr>
          <p:cNvPr id="9241" name="AutoShape 25"/>
          <p:cNvSpPr>
            <a:spLocks noChangeArrowheads="1"/>
          </p:cNvSpPr>
          <p:nvPr/>
        </p:nvSpPr>
        <p:spPr bwMode="auto">
          <a:xfrm>
            <a:off x="5940425" y="2781300"/>
            <a:ext cx="1944688" cy="3587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Gliseraldehid fospat</a:t>
            </a:r>
          </a:p>
        </p:txBody>
      </p:sp>
      <p:sp>
        <p:nvSpPr>
          <p:cNvPr id="9242" name="AutoShape 26"/>
          <p:cNvSpPr>
            <a:spLocks noChangeArrowheads="1"/>
          </p:cNvSpPr>
          <p:nvPr/>
        </p:nvSpPr>
        <p:spPr bwMode="auto">
          <a:xfrm>
            <a:off x="3492500" y="2924175"/>
            <a:ext cx="1943100" cy="144463"/>
          </a:xfrm>
          <a:prstGeom prst="rightArrow">
            <a:avLst>
              <a:gd name="adj1" fmla="val 50000"/>
              <a:gd name="adj2" fmla="val 33626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AutoShape 27"/>
          <p:cNvSpPr>
            <a:spLocks noChangeArrowheads="1"/>
          </p:cNvSpPr>
          <p:nvPr/>
        </p:nvSpPr>
        <p:spPr bwMode="auto">
          <a:xfrm>
            <a:off x="3419475" y="3141663"/>
            <a:ext cx="1944688" cy="144462"/>
          </a:xfrm>
          <a:prstGeom prst="leftArrow">
            <a:avLst>
              <a:gd name="adj1" fmla="val 50000"/>
              <a:gd name="adj2" fmla="val 33654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3635375" y="2565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33"/>
                </a:solidFill>
                <a:latin typeface="Tahoma" pitchFamily="34" charset="0"/>
              </a:rPr>
              <a:t>Isomerease</a:t>
            </a:r>
          </a:p>
        </p:txBody>
      </p:sp>
      <p:sp>
        <p:nvSpPr>
          <p:cNvPr id="9245" name="AutoShape 29"/>
          <p:cNvSpPr>
            <a:spLocks noChangeArrowheads="1"/>
          </p:cNvSpPr>
          <p:nvPr/>
        </p:nvSpPr>
        <p:spPr bwMode="auto">
          <a:xfrm>
            <a:off x="6877050" y="3141663"/>
            <a:ext cx="215900" cy="649287"/>
          </a:xfrm>
          <a:prstGeom prst="downArrow">
            <a:avLst>
              <a:gd name="adj1" fmla="val 50000"/>
              <a:gd name="adj2" fmla="val 7518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AutoShape 30"/>
          <p:cNvSpPr>
            <a:spLocks noChangeArrowheads="1"/>
          </p:cNvSpPr>
          <p:nvPr/>
        </p:nvSpPr>
        <p:spPr bwMode="auto">
          <a:xfrm>
            <a:off x="6443663" y="3213100"/>
            <a:ext cx="433387" cy="576263"/>
          </a:xfrm>
          <a:prstGeom prst="curvedLeftArrow">
            <a:avLst>
              <a:gd name="adj1" fmla="val 26593"/>
              <a:gd name="adj2" fmla="val 53187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7164388" y="3644900"/>
            <a:ext cx="57626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7092950" y="3284538"/>
            <a:ext cx="576263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7596188" y="3068638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Triosafospat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7632700" y="3284538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dehidrogenase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7740650" y="350043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2 Pi</a:t>
            </a:r>
          </a:p>
        </p:txBody>
      </p:sp>
      <p:sp>
        <p:nvSpPr>
          <p:cNvPr id="9255" name="AutoShape 39"/>
          <p:cNvSpPr>
            <a:spLocks noChangeArrowheads="1"/>
          </p:cNvSpPr>
          <p:nvPr/>
        </p:nvSpPr>
        <p:spPr bwMode="auto">
          <a:xfrm>
            <a:off x="5795963" y="3357563"/>
            <a:ext cx="720725" cy="287337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2NADH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5795963" y="3068638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2NAD</a:t>
            </a:r>
            <a:r>
              <a:rPr lang="en-US" sz="1600" baseline="40000">
                <a:solidFill>
                  <a:srgbClr val="66FF33"/>
                </a:solidFill>
                <a:latin typeface="Tahoma" pitchFamily="34" charset="0"/>
              </a:rPr>
              <a:t>+</a:t>
            </a:r>
            <a:endParaRPr lang="en-US" sz="1600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5724525" y="3573463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+2NH</a:t>
            </a:r>
            <a:r>
              <a:rPr lang="en-US" sz="1600" baseline="40000">
                <a:solidFill>
                  <a:srgbClr val="66FF33"/>
                </a:solidFill>
                <a:latin typeface="Tahoma" pitchFamily="34" charset="0"/>
              </a:rPr>
              <a:t>+</a:t>
            </a:r>
            <a:endParaRPr lang="en-US" sz="1600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9258" name="AutoShape 42"/>
          <p:cNvSpPr>
            <a:spLocks noChangeArrowheads="1"/>
          </p:cNvSpPr>
          <p:nvPr/>
        </p:nvSpPr>
        <p:spPr bwMode="auto">
          <a:xfrm>
            <a:off x="6084888" y="3860800"/>
            <a:ext cx="1871662" cy="2889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1,3-disfosfogliserat</a:t>
            </a:r>
          </a:p>
        </p:txBody>
      </p:sp>
      <p:sp>
        <p:nvSpPr>
          <p:cNvPr id="9261" name="AutoShape 45"/>
          <p:cNvSpPr>
            <a:spLocks noChangeArrowheads="1"/>
          </p:cNvSpPr>
          <p:nvPr/>
        </p:nvSpPr>
        <p:spPr bwMode="auto">
          <a:xfrm>
            <a:off x="5867400" y="4365625"/>
            <a:ext cx="576263" cy="2159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2ADP</a:t>
            </a: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5867400" y="4076700"/>
            <a:ext cx="649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2ATP</a:t>
            </a: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7019925" y="4076700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fosfogliserokinase</a:t>
            </a:r>
          </a:p>
        </p:txBody>
      </p:sp>
      <p:sp>
        <p:nvSpPr>
          <p:cNvPr id="9264" name="AutoShape 48"/>
          <p:cNvSpPr>
            <a:spLocks noChangeArrowheads="1"/>
          </p:cNvSpPr>
          <p:nvPr/>
        </p:nvSpPr>
        <p:spPr bwMode="auto">
          <a:xfrm>
            <a:off x="6372225" y="4508500"/>
            <a:ext cx="1368425" cy="2889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3-fosfogliserat</a:t>
            </a:r>
          </a:p>
        </p:txBody>
      </p:sp>
      <p:sp>
        <p:nvSpPr>
          <p:cNvPr id="9266" name="AutoShape 50"/>
          <p:cNvSpPr>
            <a:spLocks noChangeArrowheads="1"/>
          </p:cNvSpPr>
          <p:nvPr/>
        </p:nvSpPr>
        <p:spPr bwMode="auto">
          <a:xfrm>
            <a:off x="6300788" y="5084763"/>
            <a:ext cx="1547812" cy="288925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2-fosfogliserat</a:t>
            </a:r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7235825" y="4724400"/>
            <a:ext cx="1908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fosfogliseromutase</a:t>
            </a:r>
          </a:p>
        </p:txBody>
      </p:sp>
      <p:sp>
        <p:nvSpPr>
          <p:cNvPr id="9268" name="AutoShape 52"/>
          <p:cNvSpPr>
            <a:spLocks noChangeArrowheads="1"/>
          </p:cNvSpPr>
          <p:nvPr/>
        </p:nvSpPr>
        <p:spPr bwMode="auto">
          <a:xfrm>
            <a:off x="7019925" y="5373688"/>
            <a:ext cx="142875" cy="287337"/>
          </a:xfrm>
          <a:prstGeom prst="downArrow">
            <a:avLst>
              <a:gd name="adj1" fmla="val 50000"/>
              <a:gd name="adj2" fmla="val 502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AutoShape 53"/>
          <p:cNvSpPr>
            <a:spLocks noChangeArrowheads="1"/>
          </p:cNvSpPr>
          <p:nvPr/>
        </p:nvSpPr>
        <p:spPr bwMode="auto">
          <a:xfrm>
            <a:off x="6300788" y="5661025"/>
            <a:ext cx="1547812" cy="28733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fosfoenolpiruvat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6227763" y="5300663"/>
            <a:ext cx="755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2H</a:t>
            </a:r>
            <a:r>
              <a:rPr lang="en-US" sz="1600" baseline="-25000">
                <a:solidFill>
                  <a:srgbClr val="66FF33"/>
                </a:solidFill>
                <a:latin typeface="Tahoma" pitchFamily="34" charset="0"/>
              </a:rPr>
              <a:t>2</a:t>
            </a:r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O</a:t>
            </a:r>
          </a:p>
        </p:txBody>
      </p:sp>
      <p:sp>
        <p:nvSpPr>
          <p:cNvPr id="9273" name="Line 57"/>
          <p:cNvSpPr>
            <a:spLocks noChangeShapeType="1"/>
          </p:cNvSpPr>
          <p:nvPr/>
        </p:nvSpPr>
        <p:spPr bwMode="auto">
          <a:xfrm flipH="1">
            <a:off x="6804025" y="5516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7164388" y="5373688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Enolase</a:t>
            </a:r>
          </a:p>
        </p:txBody>
      </p:sp>
      <p:sp>
        <p:nvSpPr>
          <p:cNvPr id="9276" name="AutoShape 60"/>
          <p:cNvSpPr>
            <a:spLocks noChangeArrowheads="1"/>
          </p:cNvSpPr>
          <p:nvPr/>
        </p:nvSpPr>
        <p:spPr bwMode="auto">
          <a:xfrm>
            <a:off x="6372225" y="6381750"/>
            <a:ext cx="1295400" cy="28733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err="1">
                <a:solidFill>
                  <a:srgbClr val="66FF33"/>
                </a:solidFill>
                <a:latin typeface="Tahoma" pitchFamily="34" charset="0"/>
              </a:rPr>
              <a:t>Asam</a:t>
            </a:r>
            <a:r>
              <a:rPr lang="en-US" sz="1600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en-US" sz="1600" dirty="0" err="1">
                <a:solidFill>
                  <a:srgbClr val="66FF33"/>
                </a:solidFill>
                <a:latin typeface="Tahoma" pitchFamily="34" charset="0"/>
              </a:rPr>
              <a:t>piruvat</a:t>
            </a:r>
            <a:endParaRPr lang="en-US" sz="1600" dirty="0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5508625" y="5805488"/>
            <a:ext cx="719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66FF33"/>
                </a:solidFill>
                <a:latin typeface="Tahoma" pitchFamily="34" charset="0"/>
              </a:rPr>
              <a:t>2ADP</a:t>
            </a:r>
          </a:p>
        </p:txBody>
      </p:sp>
      <p:sp>
        <p:nvSpPr>
          <p:cNvPr id="9279" name="AutoShape 63"/>
          <p:cNvSpPr>
            <a:spLocks noChangeArrowheads="1"/>
          </p:cNvSpPr>
          <p:nvPr/>
        </p:nvSpPr>
        <p:spPr bwMode="auto">
          <a:xfrm>
            <a:off x="5580063" y="6165850"/>
            <a:ext cx="576262" cy="288925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66FF33"/>
                </a:solidFill>
                <a:latin typeface="Tahoma" pitchFamily="34" charset="0"/>
              </a:rPr>
              <a:t>2ATP</a:t>
            </a:r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250825" y="4292600"/>
            <a:ext cx="46434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Energi yg dibutuhkan=2ATP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Energi yg dihasilkan  =4ATP+2NADH +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Energi akhir bersih    = 2 ATP+2NADH</a:t>
            </a:r>
          </a:p>
        </p:txBody>
      </p:sp>
      <p:sp>
        <p:nvSpPr>
          <p:cNvPr id="9282" name="Line 66"/>
          <p:cNvSpPr>
            <a:spLocks noChangeShapeType="1"/>
          </p:cNvSpPr>
          <p:nvPr/>
        </p:nvSpPr>
        <p:spPr bwMode="auto">
          <a:xfrm>
            <a:off x="2987675" y="5157788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83" name="Rectangle 67"/>
          <p:cNvSpPr>
            <a:spLocks noChangeArrowheads="1"/>
          </p:cNvSpPr>
          <p:nvPr/>
        </p:nvSpPr>
        <p:spPr bwMode="auto">
          <a:xfrm>
            <a:off x="250825" y="4292600"/>
            <a:ext cx="4643438" cy="129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4" name="AutoShape 68"/>
          <p:cNvSpPr>
            <a:spLocks noChangeArrowheads="1"/>
          </p:cNvSpPr>
          <p:nvPr/>
        </p:nvSpPr>
        <p:spPr bwMode="auto">
          <a:xfrm>
            <a:off x="6877050" y="4149725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5" name="AutoShape 69"/>
          <p:cNvSpPr>
            <a:spLocks noChangeArrowheads="1"/>
          </p:cNvSpPr>
          <p:nvPr/>
        </p:nvSpPr>
        <p:spPr bwMode="auto">
          <a:xfrm>
            <a:off x="6516688" y="4221163"/>
            <a:ext cx="360362" cy="288925"/>
          </a:xfrm>
          <a:prstGeom prst="curvedLeftArrow">
            <a:avLst>
              <a:gd name="adj1" fmla="val 20000"/>
              <a:gd name="adj2" fmla="val 40000"/>
              <a:gd name="adj3" fmla="val 4157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6" name="AutoShape 70"/>
          <p:cNvSpPr>
            <a:spLocks noChangeArrowheads="1"/>
          </p:cNvSpPr>
          <p:nvPr/>
        </p:nvSpPr>
        <p:spPr bwMode="auto">
          <a:xfrm>
            <a:off x="6877050" y="4797425"/>
            <a:ext cx="215900" cy="287338"/>
          </a:xfrm>
          <a:prstGeom prst="downArrow">
            <a:avLst>
              <a:gd name="adj1" fmla="val 50000"/>
              <a:gd name="adj2" fmla="val 332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" name="AutoShape 71"/>
          <p:cNvSpPr>
            <a:spLocks noChangeArrowheads="1"/>
          </p:cNvSpPr>
          <p:nvPr/>
        </p:nvSpPr>
        <p:spPr bwMode="auto">
          <a:xfrm>
            <a:off x="6948488" y="5949950"/>
            <a:ext cx="215900" cy="430213"/>
          </a:xfrm>
          <a:prstGeom prst="downArrow">
            <a:avLst>
              <a:gd name="adj1" fmla="val 50000"/>
              <a:gd name="adj2" fmla="val 4981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8" name="AutoShape 72"/>
          <p:cNvSpPr>
            <a:spLocks noChangeArrowheads="1"/>
          </p:cNvSpPr>
          <p:nvPr/>
        </p:nvSpPr>
        <p:spPr bwMode="auto">
          <a:xfrm>
            <a:off x="6227763" y="6021388"/>
            <a:ext cx="720725" cy="287337"/>
          </a:xfrm>
          <a:prstGeom prst="curvedLeftArrow">
            <a:avLst>
              <a:gd name="adj1" fmla="val 20000"/>
              <a:gd name="adj2" fmla="val 40000"/>
              <a:gd name="adj3" fmla="val 8361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9" name="Rectangle 73"/>
          <p:cNvSpPr>
            <a:spLocks noChangeArrowheads="1"/>
          </p:cNvSpPr>
          <p:nvPr/>
        </p:nvSpPr>
        <p:spPr bwMode="auto">
          <a:xfrm>
            <a:off x="323850" y="260350"/>
            <a:ext cx="1944688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66FF33"/>
                </a:solidFill>
              </a:rPr>
              <a:t>Reaksi glikolisis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348038" y="0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</a:rPr>
              <a:t>2 </a:t>
            </a:r>
            <a:r>
              <a:rPr lang="en-US" sz="2000" dirty="0" err="1">
                <a:solidFill>
                  <a:srgbClr val="FFFF00"/>
                </a:solidFill>
                <a:latin typeface="Tahoma" pitchFamily="34" charset="0"/>
              </a:rPr>
              <a:t>asam</a:t>
            </a:r>
            <a:r>
              <a:rPr lang="en-US" sz="200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ahoma" pitchFamily="34" charset="0"/>
              </a:rPr>
              <a:t>piruvat</a:t>
            </a:r>
            <a:endParaRPr lang="en-US" sz="20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140200" y="404813"/>
            <a:ext cx="360363" cy="2952750"/>
          </a:xfrm>
          <a:prstGeom prst="downArrow">
            <a:avLst>
              <a:gd name="adj1" fmla="val 50000"/>
              <a:gd name="adj2" fmla="val 2048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4427538" y="908050"/>
            <a:ext cx="1152525" cy="217488"/>
          </a:xfrm>
          <a:prstGeom prst="rightArrow">
            <a:avLst>
              <a:gd name="adj1" fmla="val 50000"/>
              <a:gd name="adj2" fmla="val 13248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4427538" y="1989138"/>
            <a:ext cx="1152525" cy="217487"/>
          </a:xfrm>
          <a:prstGeom prst="rightArrow">
            <a:avLst>
              <a:gd name="adj1" fmla="val 50000"/>
              <a:gd name="adj2" fmla="val 13248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2987675" y="1125538"/>
            <a:ext cx="1152525" cy="217487"/>
          </a:xfrm>
          <a:prstGeom prst="rightArrow">
            <a:avLst>
              <a:gd name="adj1" fmla="val 50000"/>
              <a:gd name="adj2" fmla="val 13248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2987675" y="2205038"/>
            <a:ext cx="1152525" cy="217487"/>
          </a:xfrm>
          <a:prstGeom prst="rightArrow">
            <a:avLst>
              <a:gd name="adj1" fmla="val 50000"/>
              <a:gd name="adj2" fmla="val 13248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651500" y="836613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Tahoma" pitchFamily="34" charset="0"/>
              </a:rPr>
              <a:t>2 NADH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724525" y="1773238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Tahoma" pitchFamily="34" charset="0"/>
              </a:rPr>
              <a:t>CO</a:t>
            </a:r>
            <a:r>
              <a:rPr lang="en-US" sz="2000" baseline="-25000">
                <a:solidFill>
                  <a:srgbClr val="FFFF00"/>
                </a:solidFill>
                <a:latin typeface="Tahoma" pitchFamily="34" charset="0"/>
              </a:rPr>
              <a:t>2</a:t>
            </a:r>
            <a:endParaRPr lang="en-US" sz="20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835150" y="1052513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Tahoma" pitchFamily="34" charset="0"/>
              </a:rPr>
              <a:t>2 NAD</a:t>
            </a:r>
            <a:r>
              <a:rPr lang="en-US" sz="2000" baseline="30000">
                <a:solidFill>
                  <a:srgbClr val="FFFF00"/>
                </a:solidFill>
                <a:latin typeface="Tahoma" pitchFamily="34" charset="0"/>
              </a:rPr>
              <a:t>+</a:t>
            </a:r>
            <a:endParaRPr lang="en-US" sz="20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619250" y="2133600"/>
            <a:ext cx="1366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Tahoma" pitchFamily="34" charset="0"/>
              </a:rPr>
              <a:t>Koenzim A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2484438" y="3357563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Tahoma" pitchFamily="34" charset="0"/>
              </a:rPr>
              <a:t>Asetil Koenzim A (asetil KoA)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250825" y="4292600"/>
            <a:ext cx="8424863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Tahoma" pitchFamily="34" charset="0"/>
              </a:rPr>
              <a:t>Skema 2.2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Tahoma" pitchFamily="34" charset="0"/>
              </a:rPr>
              <a:t>Masuknya senyawa karbohidrat selain glukosa ke dalam proses glikolisis. </a:t>
            </a:r>
          </a:p>
          <a:p>
            <a:pPr algn="ctr"/>
            <a:endParaRPr lang="en-US" sz="200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42988" y="47625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Maltosa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708400" y="476250"/>
            <a:ext cx="115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Glukosa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516688" y="47625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Galaktosa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492500" y="1700213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Glukosa 6-P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835150" y="1268413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Glukosa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763713" y="2276475"/>
            <a:ext cx="122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Fruktosa</a:t>
            </a: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2124075" y="692150"/>
            <a:ext cx="13684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>
            <a:off x="4859338" y="692150"/>
            <a:ext cx="1512887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4211638" y="908050"/>
            <a:ext cx="0" cy="7207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V="1">
            <a:off x="2916238" y="2133600"/>
            <a:ext cx="576262" cy="43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2916238" y="1484313"/>
            <a:ext cx="576262" cy="2889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1116013" y="1557338"/>
            <a:ext cx="647700" cy="2873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1042988" y="2205038"/>
            <a:ext cx="576262" cy="215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0" y="1773238"/>
            <a:ext cx="118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Sukrosa</a:t>
            </a: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2987675" y="2565400"/>
            <a:ext cx="504825" cy="3587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4140200" y="2060575"/>
            <a:ext cx="0" cy="7207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492500" y="2781300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Fruktosa 6-P</a:t>
            </a:r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4140200" y="3213100"/>
            <a:ext cx="0" cy="5032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2916238" y="3789363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Fruktosa 1,6 difospat</a:t>
            </a:r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 flipV="1">
            <a:off x="2771775" y="3141663"/>
            <a:ext cx="647700" cy="43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827088" y="2924175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1547813" y="34290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Maltosa</a:t>
            </a:r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4140200" y="4149725"/>
            <a:ext cx="0" cy="5746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3276600" y="4941888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Gliseraldehid 3P</a:t>
            </a:r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>
            <a:off x="4211638" y="4149725"/>
            <a:ext cx="2305050" cy="7191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5651500" y="4868863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Dihidroksi aseton P</a:t>
            </a:r>
          </a:p>
        </p:txBody>
      </p:sp>
      <p:sp>
        <p:nvSpPr>
          <p:cNvPr id="12327" name="AutoShape 39"/>
          <p:cNvSpPr>
            <a:spLocks noChangeArrowheads="1"/>
          </p:cNvSpPr>
          <p:nvPr/>
        </p:nvSpPr>
        <p:spPr bwMode="auto">
          <a:xfrm>
            <a:off x="5219700" y="5013325"/>
            <a:ext cx="431800" cy="2159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AutoShape 40"/>
          <p:cNvSpPr>
            <a:spLocks noChangeArrowheads="1"/>
          </p:cNvSpPr>
          <p:nvPr/>
        </p:nvSpPr>
        <p:spPr bwMode="auto">
          <a:xfrm>
            <a:off x="2771775" y="5084763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611188" y="4941888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Gliserol dr lemak</a:t>
            </a:r>
          </a:p>
        </p:txBody>
      </p:sp>
      <p:sp>
        <p:nvSpPr>
          <p:cNvPr id="12330" name="Line 42"/>
          <p:cNvSpPr>
            <a:spLocks noChangeShapeType="1"/>
          </p:cNvSpPr>
          <p:nvPr/>
        </p:nvSpPr>
        <p:spPr bwMode="auto">
          <a:xfrm>
            <a:off x="4067175" y="5373688"/>
            <a:ext cx="0" cy="5762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3276600" y="5949950"/>
            <a:ext cx="172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Asam piruvat</a:t>
            </a:r>
          </a:p>
        </p:txBody>
      </p:sp>
      <p:sp>
        <p:nvSpPr>
          <p:cNvPr id="12332" name="Rectangle 44"/>
          <p:cNvSpPr>
            <a:spLocks noChangeArrowheads="1"/>
          </p:cNvSpPr>
          <p:nvPr/>
        </p:nvSpPr>
        <p:spPr bwMode="auto">
          <a:xfrm>
            <a:off x="5364163" y="1700213"/>
            <a:ext cx="3529012" cy="865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Skema 2.3</a:t>
            </a:r>
          </a:p>
          <a:p>
            <a:pPr algn="ctr"/>
            <a:r>
              <a:rPr lang="en-US" sz="2000">
                <a:solidFill>
                  <a:srgbClr val="66FF33"/>
                </a:solidFill>
                <a:latin typeface="Tahoma" pitchFamily="34" charset="0"/>
              </a:rPr>
              <a:t>Reaksi dekarboksilasi oksidatif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eme1">
  <a:themeElements>
    <a:clrScheme name="003 1">
      <a:dk1>
        <a:srgbClr val="000000"/>
      </a:dk1>
      <a:lt1>
        <a:srgbClr val="F0FFF0"/>
      </a:lt1>
      <a:dk2>
        <a:srgbClr val="000000"/>
      </a:dk2>
      <a:lt2>
        <a:srgbClr val="757575"/>
      </a:lt2>
      <a:accent1>
        <a:srgbClr val="94FF94"/>
      </a:accent1>
      <a:accent2>
        <a:srgbClr val="00CF00"/>
      </a:accent2>
      <a:accent3>
        <a:srgbClr val="F6FFF6"/>
      </a:accent3>
      <a:accent4>
        <a:srgbClr val="000000"/>
      </a:accent4>
      <a:accent5>
        <a:srgbClr val="C8FFC8"/>
      </a:accent5>
      <a:accent6>
        <a:srgbClr val="00BB00"/>
      </a:accent6>
      <a:hlink>
        <a:srgbClr val="178217"/>
      </a:hlink>
      <a:folHlink>
        <a:srgbClr val="1B451B"/>
      </a:folHlink>
    </a:clrScheme>
    <a:fontScheme name="00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3 1">
        <a:dk1>
          <a:srgbClr val="000000"/>
        </a:dk1>
        <a:lt1>
          <a:srgbClr val="F0FFF0"/>
        </a:lt1>
        <a:dk2>
          <a:srgbClr val="000000"/>
        </a:dk2>
        <a:lt2>
          <a:srgbClr val="757575"/>
        </a:lt2>
        <a:accent1>
          <a:srgbClr val="94FF94"/>
        </a:accent1>
        <a:accent2>
          <a:srgbClr val="00CF00"/>
        </a:accent2>
        <a:accent3>
          <a:srgbClr val="F6FFF6"/>
        </a:accent3>
        <a:accent4>
          <a:srgbClr val="000000"/>
        </a:accent4>
        <a:accent5>
          <a:srgbClr val="C8FFC8"/>
        </a:accent5>
        <a:accent6>
          <a:srgbClr val="00BB00"/>
        </a:accent6>
        <a:hlink>
          <a:srgbClr val="178217"/>
        </a:hlink>
        <a:folHlink>
          <a:srgbClr val="1B45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3 2">
        <a:dk1>
          <a:srgbClr val="000000"/>
        </a:dk1>
        <a:lt1>
          <a:srgbClr val="F0FFF0"/>
        </a:lt1>
        <a:dk2>
          <a:srgbClr val="000000"/>
        </a:dk2>
        <a:lt2>
          <a:srgbClr val="757575"/>
        </a:lt2>
        <a:accent1>
          <a:srgbClr val="4ABAF2"/>
        </a:accent1>
        <a:accent2>
          <a:srgbClr val="F5E447"/>
        </a:accent2>
        <a:accent3>
          <a:srgbClr val="F6FFF6"/>
        </a:accent3>
        <a:accent4>
          <a:srgbClr val="000000"/>
        </a:accent4>
        <a:accent5>
          <a:srgbClr val="B1D9F7"/>
        </a:accent5>
        <a:accent6>
          <a:srgbClr val="DECF3F"/>
        </a:accent6>
        <a:hlink>
          <a:srgbClr val="006894"/>
        </a:hlink>
        <a:folHlink>
          <a:srgbClr val="00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3 3">
        <a:dk1>
          <a:srgbClr val="000000"/>
        </a:dk1>
        <a:lt1>
          <a:srgbClr val="F0FFF0"/>
        </a:lt1>
        <a:dk2>
          <a:srgbClr val="000000"/>
        </a:dk2>
        <a:lt2>
          <a:srgbClr val="757575"/>
        </a:lt2>
        <a:accent1>
          <a:srgbClr val="FFB98A"/>
        </a:accent1>
        <a:accent2>
          <a:srgbClr val="8AFF8A"/>
        </a:accent2>
        <a:accent3>
          <a:srgbClr val="F6FFF6"/>
        </a:accent3>
        <a:accent4>
          <a:srgbClr val="000000"/>
        </a:accent4>
        <a:accent5>
          <a:srgbClr val="FFD9C4"/>
        </a:accent5>
        <a:accent6>
          <a:srgbClr val="7DE77D"/>
        </a:accent6>
        <a:hlink>
          <a:srgbClr val="C856FF"/>
        </a:hlink>
        <a:folHlink>
          <a:srgbClr val="FF32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3 4">
        <a:dk1>
          <a:srgbClr val="000000"/>
        </a:dk1>
        <a:lt1>
          <a:srgbClr val="F0FFF0"/>
        </a:lt1>
        <a:dk2>
          <a:srgbClr val="000000"/>
        </a:dk2>
        <a:lt2>
          <a:srgbClr val="757575"/>
        </a:lt2>
        <a:accent1>
          <a:srgbClr val="FF928A"/>
        </a:accent1>
        <a:accent2>
          <a:srgbClr val="FFEF8A"/>
        </a:accent2>
        <a:accent3>
          <a:srgbClr val="F6FFF6"/>
        </a:accent3>
        <a:accent4>
          <a:srgbClr val="000000"/>
        </a:accent4>
        <a:accent5>
          <a:srgbClr val="FFC7C4"/>
        </a:accent5>
        <a:accent6>
          <a:srgbClr val="E7D97D"/>
        </a:accent6>
        <a:hlink>
          <a:srgbClr val="583DFF"/>
        </a:hlink>
        <a:folHlink>
          <a:srgbClr val="01D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931</Words>
  <Application>Microsoft Office PowerPoint</Application>
  <PresentationFormat>On-screen Show (4:3)</PresentationFormat>
  <Paragraphs>243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Office Theme</vt:lpstr>
      <vt:lpstr>Apex</vt:lpstr>
      <vt:lpstr>Concourse</vt:lpstr>
      <vt:lpstr>Equity</vt:lpstr>
      <vt:lpstr>Foundry</vt:lpstr>
      <vt:lpstr>Opulent</vt:lpstr>
      <vt:lpstr>Theme1</vt:lpstr>
      <vt:lpstr>Metabolisme Sel</vt:lpstr>
      <vt:lpstr>Slide 2</vt:lpstr>
      <vt:lpstr>KATABOLISME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ANABOLISME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Metabolisme Sel</dc:title>
  <dc:creator>Acer Aspire 4530</dc:creator>
  <cp:lastModifiedBy>Acer Aspire 4530</cp:lastModifiedBy>
  <cp:revision>4</cp:revision>
  <dcterms:created xsi:type="dcterms:W3CDTF">2016-10-24T05:11:55Z</dcterms:created>
  <dcterms:modified xsi:type="dcterms:W3CDTF">2016-10-24T06:09:49Z</dcterms:modified>
</cp:coreProperties>
</file>