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9F98-4058-47B3-9DA1-9C3FC1C1B8CE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546-C78C-4AAE-AD44-FFB6DA2AF1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9F98-4058-47B3-9DA1-9C3FC1C1B8CE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546-C78C-4AAE-AD44-FFB6DA2AF1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9F98-4058-47B3-9DA1-9C3FC1C1B8CE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546-C78C-4AAE-AD44-FFB6DA2AF1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9F98-4058-47B3-9DA1-9C3FC1C1B8CE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546-C78C-4AAE-AD44-FFB6DA2AF1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9F98-4058-47B3-9DA1-9C3FC1C1B8CE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546-C78C-4AAE-AD44-FFB6DA2AF1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9F98-4058-47B3-9DA1-9C3FC1C1B8CE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546-C78C-4AAE-AD44-FFB6DA2AF1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9F98-4058-47B3-9DA1-9C3FC1C1B8CE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546-C78C-4AAE-AD44-FFB6DA2AF1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9F98-4058-47B3-9DA1-9C3FC1C1B8CE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546-C78C-4AAE-AD44-FFB6DA2AF1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9F98-4058-47B3-9DA1-9C3FC1C1B8CE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546-C78C-4AAE-AD44-FFB6DA2AF1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9F98-4058-47B3-9DA1-9C3FC1C1B8CE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546-C78C-4AAE-AD44-FFB6DA2AF1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9F98-4058-47B3-9DA1-9C3FC1C1B8CE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F546-C78C-4AAE-AD44-FFB6DA2AF1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C9F98-4058-47B3-9DA1-9C3FC1C1B8CE}" type="datetimeFigureOut">
              <a:rPr lang="id-ID" smtClean="0"/>
              <a:pPr/>
              <a:t>26/09/2016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F546-C78C-4AAE-AD44-FFB6DA2AF11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newmentor.com/14/cancer-cells-animation-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24"/>
            <a:ext cx="9144061" cy="685804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243428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id-ID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SEL</a:t>
            </a:r>
            <a:br>
              <a:rPr lang="id-ID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id-ID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Part </a:t>
            </a:r>
            <a:r>
              <a:rPr lang="id-ID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#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id-ID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H8AB7iGogf0/VON4ux3bR4I/AAAAAAAABkk/ZXJ_f7epqls/s1600/Struktur%2BSel%2B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28"/>
            <a:ext cx="9130135" cy="614364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6058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d-ID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Struktur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Membran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Sel</a:t>
            </a:r>
            <a:endParaRPr lang="id-ID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034" y="4500570"/>
            <a:ext cx="6400800" cy="971560"/>
          </a:xfrm>
        </p:spPr>
        <p:txBody>
          <a:bodyPr/>
          <a:lstStyle/>
          <a:p>
            <a:r>
              <a:rPr lang="id-ID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Pertemuan 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endParaRPr lang="id-ID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797050"/>
            <a:ext cx="8610600" cy="1098550"/>
          </a:xfrm>
        </p:spPr>
        <p:txBody>
          <a:bodyPr/>
          <a:lstStyle/>
          <a:p>
            <a:r>
              <a:rPr lang="en-US"/>
              <a:t>Membranes organize the chemical reactions making up metabolism 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solidFill>
            <a:srgbClr val="FFCC99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914400"/>
          </a:xfrm>
        </p:spPr>
        <p:txBody>
          <a:bodyPr>
            <a:normAutofit fontScale="90000"/>
          </a:bodyPr>
          <a:lstStyle/>
          <a:p>
            <a:pPr marL="858838" indent="-858838"/>
            <a:r>
              <a:rPr lang="en-US"/>
              <a:t>5.10  Membranes organize the chemical activities of cells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28600" y="76200"/>
            <a:ext cx="8686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7388" indent="-687388" eaLnBrk="1" hangingPunct="1">
              <a:lnSpc>
                <a:spcPct val="90000"/>
              </a:lnSpc>
            </a:pPr>
            <a:r>
              <a:rPr lang="en-US" sz="3000" b="1">
                <a:solidFill>
                  <a:srgbClr val="990000"/>
                </a:solidFill>
                <a:latin typeface="Times New Roman" charset="0"/>
              </a:rPr>
              <a:t>MEMBRANE STRUCTURE AND FUNCTION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304800" y="533400"/>
            <a:ext cx="85344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pic>
        <p:nvPicPr>
          <p:cNvPr id="34826" name="Picture 10" descr="05-10-PlasmaMembraneTEM-NL.jpg                                 0000001A&#10;CRMT4eCIPL1-6                  B9463A63:"/>
          <p:cNvPicPr>
            <a:picLocks noChangeAspect="1" noChangeArrowheads="1"/>
          </p:cNvPicPr>
          <p:nvPr/>
        </p:nvPicPr>
        <p:blipFill>
          <a:blip r:embed="rId2" cstate="print"/>
          <a:srcRect b="19188"/>
          <a:stretch>
            <a:fillRect/>
          </a:stretch>
        </p:blipFill>
        <p:spPr bwMode="auto">
          <a:xfrm>
            <a:off x="1885950" y="3352800"/>
            <a:ext cx="5372100" cy="2827338"/>
          </a:xfrm>
          <a:prstGeom prst="rect">
            <a:avLst/>
          </a:prstGeom>
          <a:noFill/>
        </p:spPr>
      </p:pic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092325" y="5715000"/>
            <a:ext cx="154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" charset="0"/>
              </a:rPr>
              <a:t>Cytoplasm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 rot="-5400000">
            <a:off x="2952750" y="4541838"/>
            <a:ext cx="5667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200" b="1">
                <a:solidFill>
                  <a:schemeClr val="bg1"/>
                </a:solidFill>
                <a:latin typeface="Arial" charset="0"/>
                <a:sym typeface="Symbol" charset="2"/>
              </a:rPr>
              <a:t></a:t>
            </a:r>
            <a:endParaRPr lang="en-US" sz="22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 rot="5400000">
            <a:off x="2978150" y="4075113"/>
            <a:ext cx="5667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200" b="1">
                <a:solidFill>
                  <a:schemeClr val="bg1"/>
                </a:solidFill>
                <a:latin typeface="Arial" charset="0"/>
                <a:sym typeface="Symbol" charset="2"/>
              </a:rPr>
              <a:t></a:t>
            </a:r>
            <a:endParaRPr lang="en-US" sz="22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6096000" y="62484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>
                <a:latin typeface="Times New Roman" charset="0"/>
              </a:rPr>
              <a:t>Figure 5.10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2" autoUpdateAnimBg="0"/>
      <p:bldP spid="3482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6700" y="685800"/>
            <a:ext cx="8610600" cy="641350"/>
          </a:xfrm>
        </p:spPr>
        <p:txBody>
          <a:bodyPr/>
          <a:lstStyle/>
          <a:p>
            <a:r>
              <a:rPr lang="en-US"/>
              <a:t>Membranes are selectively permeable</a:t>
            </a: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266700" y="1600200"/>
            <a:ext cx="8610600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lvl="1" indent="-285750" eaLnBrk="1" hangingPunct="1">
              <a:spcBef>
                <a:spcPct val="45000"/>
              </a:spcBef>
              <a:spcAft>
                <a:spcPct val="20000"/>
              </a:spcAft>
              <a:buClr>
                <a:srgbClr val="990000"/>
              </a:buClr>
              <a:buFontTx/>
              <a:buChar char="–"/>
            </a:pPr>
            <a:r>
              <a:rPr lang="en-US" sz="2800">
                <a:latin typeface="Georgia" charset="0"/>
              </a:rPr>
              <a:t>They control the flow of substances into and out of a cell</a:t>
            </a:r>
          </a:p>
          <a:p>
            <a:pPr marL="342900" indent="-342900" eaLnBrk="1" hangingPunct="1">
              <a:spcBef>
                <a:spcPct val="45000"/>
              </a:spcBef>
              <a:spcAft>
                <a:spcPct val="20000"/>
              </a:spcAft>
              <a:buClr>
                <a:srgbClr val="990000"/>
              </a:buClr>
              <a:buFontTx/>
              <a:buChar char="•"/>
            </a:pPr>
            <a:r>
              <a:rPr lang="en-US" sz="3000">
                <a:latin typeface="Georgia" charset="0"/>
              </a:rPr>
              <a:t>Membranes can hold teams of enzymes that </a:t>
            </a:r>
            <a:br>
              <a:rPr lang="en-US" sz="3000">
                <a:latin typeface="Georgia" charset="0"/>
              </a:rPr>
            </a:br>
            <a:r>
              <a:rPr lang="en-US" sz="3000">
                <a:latin typeface="Georgia" charset="0"/>
              </a:rPr>
              <a:t>function in metabolism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6700" y="1219200"/>
            <a:ext cx="3695700" cy="4597400"/>
          </a:xfrm>
        </p:spPr>
        <p:txBody>
          <a:bodyPr/>
          <a:lstStyle/>
          <a:p>
            <a:r>
              <a:rPr lang="en-US"/>
              <a:t>Phospholipids are the main structural components of membranes </a:t>
            </a:r>
          </a:p>
          <a:p>
            <a:r>
              <a:rPr lang="en-US"/>
              <a:t>They each have a hydrophilic head and two hydrophobic tails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CC99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8610600" cy="503238"/>
          </a:xfrm>
        </p:spPr>
        <p:txBody>
          <a:bodyPr>
            <a:normAutofit fontScale="90000"/>
          </a:bodyPr>
          <a:lstStyle/>
          <a:p>
            <a:pPr marL="687388" indent="-687388"/>
            <a:r>
              <a:rPr lang="en-US"/>
              <a:t>5.11  Membrane phospholipids form a bilayer</a:t>
            </a:r>
          </a:p>
        </p:txBody>
      </p:sp>
      <p:pic>
        <p:nvPicPr>
          <p:cNvPr id="36869" name="Picture 5" descr="05-11A-Phospholipid-NL.gif                                     0000001A&#10;CRMT4eCIPL1-6                  B9463A63:"/>
          <p:cNvPicPr>
            <a:picLocks noChangeAspect="1" noChangeArrowheads="1"/>
          </p:cNvPicPr>
          <p:nvPr/>
        </p:nvPicPr>
        <p:blipFill>
          <a:blip r:embed="rId2" cstate="print"/>
          <a:srcRect b="3688"/>
          <a:stretch>
            <a:fillRect/>
          </a:stretch>
        </p:blipFill>
        <p:spPr bwMode="auto">
          <a:xfrm>
            <a:off x="5356225" y="1066800"/>
            <a:ext cx="3079750" cy="5410200"/>
          </a:xfrm>
          <a:prstGeom prst="rect">
            <a:avLst/>
          </a:prstGeom>
          <a:noFill/>
        </p:spPr>
      </p:pic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572000" y="1219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400" b="1">
                <a:latin typeface="Arial" charset="0"/>
              </a:rPr>
              <a:t>Head</a:t>
            </a: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5791200" y="1398588"/>
            <a:ext cx="685800" cy="125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7010400" y="44958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Arial" charset="0"/>
              </a:rPr>
              <a:t>Symbol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477000" y="6019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Tails</a:t>
            </a: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6324600" y="5715000"/>
            <a:ext cx="304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6858000" y="5715000"/>
            <a:ext cx="304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419600" y="6202363"/>
            <a:ext cx="1219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>
                <a:latin typeface="Times New Roman" charset="0"/>
              </a:rPr>
              <a:t>Figure 5.11A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61" name="Picture 21" descr="05-11B-PhospholipidBilay-NL.gif                                0000001A&#10;CRMT4eCIPL1-6                  B9463A63:"/>
          <p:cNvPicPr>
            <a:picLocks noChangeAspect="1" noChangeArrowheads="1"/>
          </p:cNvPicPr>
          <p:nvPr/>
        </p:nvPicPr>
        <p:blipFill>
          <a:blip r:embed="rId2" cstate="print"/>
          <a:srcRect l="34079" b="7143"/>
          <a:stretch>
            <a:fillRect/>
          </a:stretch>
        </p:blipFill>
        <p:spPr bwMode="auto">
          <a:xfrm>
            <a:off x="3352800" y="2971800"/>
            <a:ext cx="4729163" cy="2971800"/>
          </a:xfrm>
          <a:prstGeom prst="rect">
            <a:avLst/>
          </a:prstGeom>
          <a:noFill/>
        </p:spPr>
      </p:pic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92125"/>
            <a:ext cx="8534400" cy="641350"/>
          </a:xfrm>
        </p:spPr>
        <p:txBody>
          <a:bodyPr/>
          <a:lstStyle/>
          <a:p>
            <a:r>
              <a:rPr lang="en-US"/>
              <a:t>In water, phospholipids form a stable bilayer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143000" y="60960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Times New Roman" charset="0"/>
              </a:rPr>
              <a:t>Figure 5.11B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1143000" y="344487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Hydrophilic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heads</a:t>
            </a:r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2286000" y="3657600"/>
            <a:ext cx="13716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990600" y="4359275"/>
            <a:ext cx="1371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Hydrophobic</a:t>
            </a:r>
            <a:br>
              <a:rPr lang="en-US" sz="1400" b="1">
                <a:latin typeface="Arial" charset="0"/>
              </a:rPr>
            </a:br>
            <a:r>
              <a:rPr lang="en-US" sz="1400" b="1">
                <a:latin typeface="Arial" charset="0"/>
              </a:rPr>
              <a:t>tails</a:t>
            </a:r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 flipV="1">
            <a:off x="2286000" y="41148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2286000" y="45720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5105400" y="32766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Arial" charset="0"/>
              </a:rPr>
              <a:t>Water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5105400" y="5486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Arial" charset="0"/>
              </a:rPr>
              <a:t>Water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304800" y="1254125"/>
            <a:ext cx="85344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lvl="1" indent="-285750" eaLnBrk="1" hangingPunct="1">
              <a:spcBef>
                <a:spcPct val="45000"/>
              </a:spcBef>
              <a:spcAft>
                <a:spcPct val="20000"/>
              </a:spcAft>
              <a:buClr>
                <a:srgbClr val="990000"/>
              </a:buClr>
              <a:buFontTx/>
              <a:buChar char="–"/>
            </a:pPr>
            <a:r>
              <a:rPr lang="en-US" sz="2800">
                <a:latin typeface="Georgia" charset="0"/>
              </a:rPr>
              <a:t>The heads face outward and the tails face inward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6700" y="1371600"/>
            <a:ext cx="8648700" cy="2478088"/>
          </a:xfrm>
        </p:spPr>
        <p:txBody>
          <a:bodyPr/>
          <a:lstStyle/>
          <a:p>
            <a:r>
              <a:rPr lang="en-US"/>
              <a:t>Phospholipid molecules form a flexible bilayer</a:t>
            </a:r>
          </a:p>
          <a:p>
            <a:pPr lvl="1"/>
            <a:r>
              <a:rPr lang="en-US"/>
              <a:t>Cholesterol and protein molecules are embedded in it </a:t>
            </a:r>
          </a:p>
          <a:p>
            <a:pPr lvl="1"/>
            <a:r>
              <a:rPr lang="en-US"/>
              <a:t>Carbohydrates act as cell identification tags 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FFCC99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8610600" cy="914400"/>
          </a:xfrm>
        </p:spPr>
        <p:txBody>
          <a:bodyPr>
            <a:normAutofit fontScale="90000"/>
          </a:bodyPr>
          <a:lstStyle/>
          <a:p>
            <a:pPr marL="863600" indent="-863600"/>
            <a:r>
              <a:rPr lang="en-US"/>
              <a:t>5.12  The membrane is a fluid mosaic of phospholipids and proteins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77850"/>
            <a:ext cx="8534400" cy="641350"/>
          </a:xfrm>
        </p:spPr>
        <p:txBody>
          <a:bodyPr/>
          <a:lstStyle/>
          <a:p>
            <a:r>
              <a:rPr lang="en-US"/>
              <a:t>The plasma membrane of an animal cell</a:t>
            </a:r>
          </a:p>
        </p:txBody>
      </p:sp>
      <p:pic>
        <p:nvPicPr>
          <p:cNvPr id="69645" name="Picture 13" descr="05-12-PlasmaMembraneArt-NL.gif                                 0000001A&#10;CRMT4eCIPL1-6                  B9463A63:"/>
          <p:cNvPicPr>
            <a:picLocks noChangeAspect="1" noChangeArrowheads="1"/>
          </p:cNvPicPr>
          <p:nvPr/>
        </p:nvPicPr>
        <p:blipFill>
          <a:blip r:embed="rId2" cstate="print"/>
          <a:srcRect r="4311" b="8176"/>
          <a:stretch>
            <a:fillRect/>
          </a:stretch>
        </p:blipFill>
        <p:spPr bwMode="auto">
          <a:xfrm>
            <a:off x="304800" y="2011363"/>
            <a:ext cx="8458200" cy="3713162"/>
          </a:xfrm>
          <a:prstGeom prst="rect">
            <a:avLst/>
          </a:prstGeom>
          <a:noFill/>
        </p:spPr>
      </p:pic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381000" y="2697163"/>
            <a:ext cx="12192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latin typeface="Arial" charset="0"/>
              </a:rPr>
              <a:t>Fibers of the extracellular matrix</a:t>
            </a:r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>
            <a:off x="1447800" y="2849563"/>
            <a:ext cx="457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 flipH="1">
            <a:off x="1447800" y="2620963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381000" y="5897563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Times New Roman" charset="0"/>
              </a:rPr>
              <a:t>Figure 5.12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1524000" y="2087563"/>
            <a:ext cx="1219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latin typeface="Arial" charset="0"/>
              </a:rPr>
              <a:t>Glycoprotein</a:t>
            </a:r>
          </a:p>
        </p:txBody>
      </p:sp>
      <p:sp>
        <p:nvSpPr>
          <p:cNvPr id="69651" name="Line 19"/>
          <p:cNvSpPr>
            <a:spLocks noChangeShapeType="1"/>
          </p:cNvSpPr>
          <p:nvPr/>
        </p:nvSpPr>
        <p:spPr bwMode="auto">
          <a:xfrm>
            <a:off x="2362200" y="2316163"/>
            <a:ext cx="304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3124200" y="2163763"/>
            <a:ext cx="12192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latin typeface="Arial" charset="0"/>
              </a:rPr>
              <a:t>Carbohydrate (of glycoprotein)</a:t>
            </a:r>
          </a:p>
        </p:txBody>
      </p:sp>
      <p:sp>
        <p:nvSpPr>
          <p:cNvPr id="69653" name="AutoShape 21"/>
          <p:cNvSpPr>
            <a:spLocks/>
          </p:cNvSpPr>
          <p:nvPr/>
        </p:nvSpPr>
        <p:spPr bwMode="auto">
          <a:xfrm>
            <a:off x="3048000" y="2392363"/>
            <a:ext cx="152400" cy="609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990600" y="5059363"/>
            <a:ext cx="137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latin typeface="Arial" charset="0"/>
              </a:rPr>
              <a:t>Microfilaments of the cytoskeleton</a:t>
            </a:r>
          </a:p>
        </p:txBody>
      </p:sp>
      <p:sp>
        <p:nvSpPr>
          <p:cNvPr id="69655" name="Line 23"/>
          <p:cNvSpPr>
            <a:spLocks noChangeShapeType="1"/>
          </p:cNvSpPr>
          <p:nvPr/>
        </p:nvSpPr>
        <p:spPr bwMode="auto">
          <a:xfrm>
            <a:off x="1524000" y="4678363"/>
            <a:ext cx="152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9656" name="Line 24"/>
          <p:cNvSpPr>
            <a:spLocks noChangeShapeType="1"/>
          </p:cNvSpPr>
          <p:nvPr/>
        </p:nvSpPr>
        <p:spPr bwMode="auto">
          <a:xfrm flipH="1">
            <a:off x="1676400" y="4754563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1981200" y="4556125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latin typeface="Arial" charset="0"/>
              </a:rPr>
              <a:t>Phospholipid</a:t>
            </a:r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 flipH="1">
            <a:off x="2743200" y="4144963"/>
            <a:ext cx="152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9659" name="Text Box 27"/>
          <p:cNvSpPr txBox="1">
            <a:spLocks noChangeArrowheads="1"/>
          </p:cNvSpPr>
          <p:nvPr/>
        </p:nvSpPr>
        <p:spPr bwMode="auto">
          <a:xfrm>
            <a:off x="2286000" y="4784725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latin typeface="Arial" charset="0"/>
              </a:rPr>
              <a:t>Cholesterol</a:t>
            </a:r>
          </a:p>
        </p:txBody>
      </p:sp>
      <p:sp>
        <p:nvSpPr>
          <p:cNvPr id="69660" name="Line 28"/>
          <p:cNvSpPr>
            <a:spLocks noChangeShapeType="1"/>
          </p:cNvSpPr>
          <p:nvPr/>
        </p:nvSpPr>
        <p:spPr bwMode="auto">
          <a:xfrm flipH="1">
            <a:off x="3124200" y="4144963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2743200" y="508952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latin typeface="Arial" charset="0"/>
              </a:rPr>
              <a:t>Proteins</a:t>
            </a:r>
          </a:p>
        </p:txBody>
      </p:sp>
      <p:sp>
        <p:nvSpPr>
          <p:cNvPr id="69662" name="Line 30"/>
          <p:cNvSpPr>
            <a:spLocks noChangeShapeType="1"/>
          </p:cNvSpPr>
          <p:nvPr/>
        </p:nvSpPr>
        <p:spPr bwMode="auto">
          <a:xfrm flipH="1">
            <a:off x="3429000" y="4678363"/>
            <a:ext cx="228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9663" name="Line 31"/>
          <p:cNvSpPr>
            <a:spLocks noChangeShapeType="1"/>
          </p:cNvSpPr>
          <p:nvPr/>
        </p:nvSpPr>
        <p:spPr bwMode="auto">
          <a:xfrm flipH="1">
            <a:off x="3429000" y="4525963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3962400" y="5394325"/>
            <a:ext cx="1295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latin typeface="Arial" charset="0"/>
              </a:rPr>
              <a:t>CYTOPLASM</a:t>
            </a:r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7620000" y="33067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latin typeface="Arial" charset="0"/>
              </a:rPr>
              <a:t>Glycolipid</a:t>
            </a:r>
          </a:p>
        </p:txBody>
      </p:sp>
      <p:sp>
        <p:nvSpPr>
          <p:cNvPr id="69666" name="Line 34"/>
          <p:cNvSpPr>
            <a:spLocks noChangeShapeType="1"/>
          </p:cNvSpPr>
          <p:nvPr/>
        </p:nvSpPr>
        <p:spPr bwMode="auto">
          <a:xfrm flipH="1">
            <a:off x="7315200" y="34591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166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SEL Part #3</vt:lpstr>
      <vt:lpstr>Struktur Membran Sel</vt:lpstr>
      <vt:lpstr>5.10  Membranes organize the chemical activities of cells</vt:lpstr>
      <vt:lpstr>Slide 4</vt:lpstr>
      <vt:lpstr>5.11  Membrane phospholipids form a bilayer</vt:lpstr>
      <vt:lpstr>Slide 6</vt:lpstr>
      <vt:lpstr>5.12  The membrane is a fluid mosaic of phospholipids and proteins</vt:lpstr>
      <vt:lpstr>Slide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 Part #3</dc:title>
  <dc:creator>user</dc:creator>
  <cp:lastModifiedBy>Acer Aspire 4530</cp:lastModifiedBy>
  <cp:revision>2</cp:revision>
  <dcterms:created xsi:type="dcterms:W3CDTF">2016-09-20T18:57:37Z</dcterms:created>
  <dcterms:modified xsi:type="dcterms:W3CDTF">2016-09-26T04:40:02Z</dcterms:modified>
</cp:coreProperties>
</file>